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3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1AD"/>
    <a:srgbClr val="F7FBA3"/>
    <a:srgbClr val="F0A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60" autoAdjust="0"/>
  </p:normalViewPr>
  <p:slideViewPr>
    <p:cSldViewPr>
      <p:cViewPr varScale="1">
        <p:scale>
          <a:sx n="109" d="100"/>
          <a:sy n="109" d="100"/>
        </p:scale>
        <p:origin x="2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B14484D8-5CB4-4A1D-9B09-BAE8D5228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5E52A5F6-6DF6-9B77-3BF3-1C9D8FD4310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id="{115D50F2-51B5-FFAD-A26F-89767BC8954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4A9AABDF-B350-ADD8-4418-418B6F73F06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9094" name="Rectangle 6">
            <a:extLst>
              <a:ext uri="{FF2B5EF4-FFF2-40B4-BE49-F238E27FC236}">
                <a16:creationId xmlns:a16="http://schemas.microsoft.com/office/drawing/2014/main" id="{5C1CA5F2-D976-A442-D2D9-BDBE61D974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89095" name="Rectangle 7">
            <a:extLst>
              <a:ext uri="{FF2B5EF4-FFF2-40B4-BE49-F238E27FC236}">
                <a16:creationId xmlns:a16="http://schemas.microsoft.com/office/drawing/2014/main" id="{FA16F540-3D5B-4D01-492D-E44C3B96A8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88CE431-F7B3-473F-A3A4-8719E1B4BC5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BCA4A8-E345-F453-2CEE-DBFCC87E7F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754EA-B26E-4BFF-A14E-DF40F9B0061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1C7EBDE4-8127-35C9-F24C-C41D19E143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21C85E33-2782-685D-487B-7D6488FE1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37A400-857B-2FFB-B147-518CEB77E5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BC4A5-FD64-403C-B103-6A79393980F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25BFD735-CE1B-53AB-A384-64F0B39B4B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74279E5B-DF5F-8EEE-02B6-A24DF0B9C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FAF4F2-A3E2-9930-E726-B2A14CD5BD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939A2-DC9C-42E2-A234-AF430388284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7DDBD9A9-FB3B-CC57-DDA5-CDBB58C704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4615F0B-6F81-D366-E981-C90AC3C0F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396D78-3290-16BB-B2D9-99B86CC9C0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7EF22-A5C2-48E3-B6AC-A0B045F1130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D1BD53A6-2BE5-BEEB-F78A-A8132538A4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F463320B-EB82-4F1E-94F7-7C175D766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9EB0B2-9DFE-553B-2EFD-1077424A41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CF8DF-2C78-473D-A2E1-0145A0889AB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972422F7-4391-3483-1F24-4A454D84CC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441FD25F-6C21-5AD8-2EFB-F6227CE66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BD680C-C410-F599-FF52-3A2C4E181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29EE9-7E3E-4CC2-BA1E-02DFDF6AB0C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219BCF98-85A2-F944-1A7E-A3836244F8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3FD61E00-BC10-4402-938B-89420666B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98F97F-4C28-0779-1A1B-CB612B280D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9AFF8-B64A-47EB-A21F-60309644103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6D0B680F-293A-A0AA-FA17-9E5D52A34C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BFA28BDE-3FAB-E652-5BC9-B2CEC7437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F4113E-6344-C29F-8A45-ED3345FC8D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5C2CC-1EF6-44A3-9A7D-7993F8D9C27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DFBA63C4-D9C6-6DF9-FA9C-8B2A9C4C0A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4FC11F28-415A-8686-533B-F10F5ED0F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7CFA7DE-942C-397D-C18F-D93632E61D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65602D-E2AC-4DDC-A32A-59EADDA551D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B24DDA05-5FC4-078F-0EAA-CD3879BD29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4D25293F-F9A9-B57E-552B-A34B7288F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382745-4CAD-1B51-D305-08CCF1FD28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0E7F87-4DD9-4A4C-872C-E85E8148D13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A7AC66FE-D662-FF66-1B29-150039710C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F6AAD55-2D1D-23B9-F7A7-A12501BDA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BD71969D-3227-2B9B-FF74-8E3787060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 sz="2400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120659FB-FF1E-E5F6-1060-55819AFE15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22C4977F-38B5-742D-47E0-A0D0EBD88F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C665CA9E-485D-4600-B7C3-5F5A343A11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0DC0F8FD-4DC7-37E1-E688-C1E085D469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452D9B5B-D24B-FB56-022C-18FF7295B0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659F1F9A-8E6A-431F-9D6D-406B0F6ED80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2952" name="Group 8">
            <a:extLst>
              <a:ext uri="{FF2B5EF4-FFF2-40B4-BE49-F238E27FC236}">
                <a16:creationId xmlns:a16="http://schemas.microsoft.com/office/drawing/2014/main" id="{30C850D2-6502-806D-00EF-524BAC48C34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82953" name="Rectangle 9">
              <a:extLst>
                <a:ext uri="{FF2B5EF4-FFF2-40B4-BE49-F238E27FC236}">
                  <a16:creationId xmlns:a16="http://schemas.microsoft.com/office/drawing/2014/main" id="{82BCC6DF-73D9-AD7B-5D88-095BE714AED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GB" altLang="en-US" sz="2400"/>
            </a:p>
          </p:txBody>
        </p:sp>
        <p:sp>
          <p:nvSpPr>
            <p:cNvPr id="82954" name="Rectangle 10">
              <a:extLst>
                <a:ext uri="{FF2B5EF4-FFF2-40B4-BE49-F238E27FC236}">
                  <a16:creationId xmlns:a16="http://schemas.microsoft.com/office/drawing/2014/main" id="{6B1D7F2D-B573-7548-41B7-647B75A14E6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/>
            </a:p>
          </p:txBody>
        </p:sp>
        <p:sp>
          <p:nvSpPr>
            <p:cNvPr id="82955" name="Rectangle 11">
              <a:extLst>
                <a:ext uri="{FF2B5EF4-FFF2-40B4-BE49-F238E27FC236}">
                  <a16:creationId xmlns:a16="http://schemas.microsoft.com/office/drawing/2014/main" id="{247ED656-00CB-CDF6-4F6F-D0474F7D60A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GB" altLang="en-US" sz="2400"/>
            </a:p>
          </p:txBody>
        </p:sp>
        <p:sp>
          <p:nvSpPr>
            <p:cNvPr id="82956" name="Rectangle 12">
              <a:extLst>
                <a:ext uri="{FF2B5EF4-FFF2-40B4-BE49-F238E27FC236}">
                  <a16:creationId xmlns:a16="http://schemas.microsoft.com/office/drawing/2014/main" id="{FF6F8566-32F2-FBC7-A308-8ED779E09D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/>
            </a:p>
          </p:txBody>
        </p:sp>
        <p:sp>
          <p:nvSpPr>
            <p:cNvPr id="82957" name="Line 13">
              <a:extLst>
                <a:ext uri="{FF2B5EF4-FFF2-40B4-BE49-F238E27FC236}">
                  <a16:creationId xmlns:a16="http://schemas.microsoft.com/office/drawing/2014/main" id="{B21AF078-CC69-EE46-8CC4-452FED5DB4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58" name="Rectangle 14">
              <a:extLst>
                <a:ext uri="{FF2B5EF4-FFF2-40B4-BE49-F238E27FC236}">
                  <a16:creationId xmlns:a16="http://schemas.microsoft.com/office/drawing/2014/main" id="{6B9ACD7C-F14A-1518-D713-1FCCB8178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84BE8-316D-9687-FDB2-5BA1F3040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4767A-048E-0E47-BEE0-3D8A29D73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C1182-9FC3-4576-F218-BB1E4AD94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26440-63AC-589E-B7FA-6B49B7FBE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44B3A-B08B-D569-553F-C06965B53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FC6B2-4517-456C-9E46-EE434608CF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22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52BFFC-D16E-B75B-CA55-26BF42425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3AB999-6C53-B575-0640-1596995B7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4863-9EC6-CA47-5358-DEF69138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62CE2-F39C-9D23-13AC-9C894813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3F4A3-7C58-8CC8-A767-6D204535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79DBB-BFB1-4D23-BE3B-04350AA8D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65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B70DE-FC3E-F8B3-39FC-79CE778D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B62DD-367F-87C2-DD43-CABC9A5F5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181F1-6D3B-6229-428F-CA26FD225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98C09-A2CD-DB55-9858-AE76EBD8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E8A7D-27B2-F1EA-D87A-2B5E8C2C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B3BC5-6E41-434F-9DEE-F4CD06E28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9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EAB6-E8AB-CAFC-B8E2-B4F3D265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F70D1-6357-EA18-9A2A-591D89F3D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23888-B94C-7720-EA48-1BA8421D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FEF01-CF8E-1382-80AB-DB12C61F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7C0A0-2079-83C9-FC4B-F424A4FE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EAB54-43E3-4BFC-A551-2E9A2314B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38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ACDF2-0198-12CB-C93D-99D7EB670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47B5B-39E6-7B08-D790-DF38E2560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A1625-2F86-5E76-05EE-C609F6429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7A8CF-A9F9-6F6C-254A-A225DC0F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8FE3F-BB89-A521-207C-AE67C1CF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C1384-F9BF-7137-923B-096F4D50C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73F71-B053-421C-A5E4-F46978766E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03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3625B-3711-069B-7460-CF1793739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7DFCD-61FE-CB29-3ECA-96C53DCEF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816B0-6B2D-F12E-480C-6E7BF007B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03079-0D51-043E-12B3-2EBC9F748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ECF65-07F2-5BB0-CD5D-069B69EE2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BCD312-02F2-F351-E6FA-B46203BDF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865581-5BF3-F663-2432-83E302D8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7DD21-65BA-71B4-4E46-EF04E7B9B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C264-8904-4494-ACE3-E2D39D423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30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EC84-BA41-EF22-1436-539A84E67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696E51-5346-853D-49F4-97D090A8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41CE4-8A06-FA4F-A0A9-B15B93546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4FB9E-B5B2-6D37-094D-11AAD810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9A202-4372-4C5C-82B8-FB8E0CFE4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64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CA5279-2636-3E6A-2E05-BF9159B97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5986F8-7FA2-31C7-3938-A5BBAF5BE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E6BA5-CFB9-E972-C4A8-0C7D20F19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1AA25-4DC9-4D8A-91AB-E8187AA83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33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728A-AB19-5442-060F-E9930C3C1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6B73-929C-1076-9054-72B344AB9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32256-D46E-FA4D-D2DB-BCF169B05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6DF2A-174C-B876-0BDC-5E4BD700D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EAAD5-A503-FBA4-2645-2993533F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0FFDE-83F3-D2D8-7FD4-833A1FF6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0EDE0-9BF9-472E-8609-15420DF233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12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805D-20D8-8058-BD0A-406C47EF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5994E7-0895-AE2E-2130-2EC834E2F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F1EE6-962A-8EDE-9825-906B977BC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BA8D8-F8AE-7890-1CE8-FBA5658D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25E84-7659-58DD-73FC-32094525A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4FAEE-7B83-15AD-D311-DFD0A957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7F066-4890-4023-AD71-794584552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95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55076662-E7E6-DD03-5742-1829EDFC2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F10964E1-6CF7-F2B6-BF4F-7E528E66F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F2758735-C03A-932F-20E2-1D49C442CF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7681F16-DD09-33D1-01FD-248E2BB54C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7476E28C-393F-1E8F-2C47-615D778326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F0A04F73-1588-4B07-915D-CAE9488570D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1927" name="Group 7">
            <a:extLst>
              <a:ext uri="{FF2B5EF4-FFF2-40B4-BE49-F238E27FC236}">
                <a16:creationId xmlns:a16="http://schemas.microsoft.com/office/drawing/2014/main" id="{E4FA93C8-8F9E-DB56-939B-51F85B114808}"/>
              </a:ext>
            </a:extLst>
          </p:cNvPr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81928" name="Line 8">
              <a:extLst>
                <a:ext uri="{FF2B5EF4-FFF2-40B4-BE49-F238E27FC236}">
                  <a16:creationId xmlns:a16="http://schemas.microsoft.com/office/drawing/2014/main" id="{2B8C90E3-C525-FF86-88E8-73F8A78C53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29" name="Rectangle 9">
              <a:extLst>
                <a:ext uri="{FF2B5EF4-FFF2-40B4-BE49-F238E27FC236}">
                  <a16:creationId xmlns:a16="http://schemas.microsoft.com/office/drawing/2014/main" id="{2A485651-592A-DF09-835D-B016F8325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/>
            </a:p>
          </p:txBody>
        </p:sp>
        <p:sp>
          <p:nvSpPr>
            <p:cNvPr id="81930" name="Rectangle 10">
              <a:extLst>
                <a:ext uri="{FF2B5EF4-FFF2-40B4-BE49-F238E27FC236}">
                  <a16:creationId xmlns:a16="http://schemas.microsoft.com/office/drawing/2014/main" id="{82D9D1E8-C0DB-9CD5-E991-EC8AC70BD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/>
            </a:p>
          </p:txBody>
        </p:sp>
        <p:sp>
          <p:nvSpPr>
            <p:cNvPr id="81931" name="Rectangle 11">
              <a:extLst>
                <a:ext uri="{FF2B5EF4-FFF2-40B4-BE49-F238E27FC236}">
                  <a16:creationId xmlns:a16="http://schemas.microsoft.com/office/drawing/2014/main" id="{AFD1D0F8-7F5A-CACA-F7BD-3DB196B6B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/>
            </a:p>
          </p:txBody>
        </p:sp>
        <p:sp>
          <p:nvSpPr>
            <p:cNvPr id="81932" name="Rectangle 12">
              <a:extLst>
                <a:ext uri="{FF2B5EF4-FFF2-40B4-BE49-F238E27FC236}">
                  <a16:creationId xmlns:a16="http://schemas.microsoft.com/office/drawing/2014/main" id="{382A172E-D636-DEAE-31A4-73D49A199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AutoShape 18">
            <a:extLst>
              <a:ext uri="{FF2B5EF4-FFF2-40B4-BE49-F238E27FC236}">
                <a16:creationId xmlns:a16="http://schemas.microsoft.com/office/drawing/2014/main" id="{517D0D80-E028-4D9E-1C44-5690436CA1AE}"/>
              </a:ext>
            </a:extLst>
          </p:cNvPr>
          <p:cNvSpPr>
            <a:spLocks noChangeArrowheads="1"/>
          </p:cNvSpPr>
          <p:nvPr/>
        </p:nvSpPr>
        <p:spPr bwMode="auto">
          <a:xfrm rot="-1228688">
            <a:off x="395288" y="2054225"/>
            <a:ext cx="2773362" cy="1470025"/>
          </a:xfrm>
          <a:prstGeom prst="parallelogram">
            <a:avLst>
              <a:gd name="adj" fmla="val 382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4" name="PubTriangle">
            <a:extLst>
              <a:ext uri="{FF2B5EF4-FFF2-40B4-BE49-F238E27FC236}">
                <a16:creationId xmlns:a16="http://schemas.microsoft.com/office/drawing/2014/main" id="{AD4D291F-D4C0-F6AF-43D6-D6B9DEC280CE}"/>
              </a:ext>
            </a:extLst>
          </p:cNvPr>
          <p:cNvSpPr>
            <a:spLocks noEditPoints="1" noChangeArrowheads="1"/>
          </p:cNvSpPr>
          <p:nvPr/>
        </p:nvSpPr>
        <p:spPr bwMode="auto">
          <a:xfrm rot="10370434">
            <a:off x="709613" y="3330575"/>
            <a:ext cx="2171700" cy="660400"/>
          </a:xfrm>
          <a:custGeom>
            <a:avLst/>
            <a:gdLst>
              <a:gd name="G0" fmla="+- 0 0 0"/>
              <a:gd name="G1" fmla="*/ 8862 1 2"/>
              <a:gd name="G2" fmla="*/ G1 5325 21600"/>
              <a:gd name="G3" fmla="+- 8862 0 G2"/>
              <a:gd name="G4" fmla="+- 8862 0 0"/>
              <a:gd name="G5" fmla="+- G1 10800 0"/>
              <a:gd name="G6" fmla="*/ 5325 1 2"/>
              <a:gd name="G7" fmla="+- 5325 0 0"/>
              <a:gd name="G8" fmla="+- G2 G6 G1"/>
              <a:gd name="G9" fmla="+- G8 10800 0"/>
              <a:gd name="G10" fmla="+- G6 10800 0"/>
              <a:gd name="T0" fmla="*/ 8862 w 21600"/>
              <a:gd name="T1" fmla="*/ 0 h 21600"/>
              <a:gd name="T2" fmla="*/ 4431 w 21600"/>
              <a:gd name="T3" fmla="*/ 10800 h 21600"/>
              <a:gd name="T4" fmla="*/ 0 w 21600"/>
              <a:gd name="T5" fmla="*/ 21600 h 21600"/>
              <a:gd name="T6" fmla="*/ 10800 w 21600"/>
              <a:gd name="T7" fmla="*/ 13463 h 21600"/>
              <a:gd name="T8" fmla="*/ 21600 w 21600"/>
              <a:gd name="T9" fmla="*/ 5325 h 21600"/>
              <a:gd name="T10" fmla="*/ 15231 w 21600"/>
              <a:gd name="T11" fmla="*/ 2663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862" y="0"/>
                </a:moveTo>
                <a:lnTo>
                  <a:pt x="0" y="21600"/>
                </a:lnTo>
                <a:lnTo>
                  <a:pt x="21600" y="5325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" name="AutoShape 9">
            <a:extLst>
              <a:ext uri="{FF2B5EF4-FFF2-40B4-BE49-F238E27FC236}">
                <a16:creationId xmlns:a16="http://schemas.microsoft.com/office/drawing/2014/main" id="{F234EB8B-27DF-C2C6-05C1-E6E3C2128638}"/>
              </a:ext>
            </a:extLst>
          </p:cNvPr>
          <p:cNvSpPr>
            <a:spLocks noChangeArrowheads="1"/>
          </p:cNvSpPr>
          <p:nvPr/>
        </p:nvSpPr>
        <p:spPr bwMode="auto">
          <a:xfrm rot="-3201953">
            <a:off x="4836319" y="2443956"/>
            <a:ext cx="2393950" cy="173038"/>
          </a:xfrm>
          <a:prstGeom prst="parallelogram">
            <a:avLst>
              <a:gd name="adj" fmla="val 501192"/>
            </a:avLst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AutoShape 10">
            <a:extLst>
              <a:ext uri="{FF2B5EF4-FFF2-40B4-BE49-F238E27FC236}">
                <a16:creationId xmlns:a16="http://schemas.microsoft.com/office/drawing/2014/main" id="{C85754F9-12AB-8663-3AFF-0A3486731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2336800"/>
            <a:ext cx="2590800" cy="1219200"/>
          </a:xfrm>
          <a:prstGeom prst="parallelogram">
            <a:avLst>
              <a:gd name="adj" fmla="val 7473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9" name="AutoShape 11">
            <a:extLst>
              <a:ext uri="{FF2B5EF4-FFF2-40B4-BE49-F238E27FC236}">
                <a16:creationId xmlns:a16="http://schemas.microsoft.com/office/drawing/2014/main" id="{6AEFF53C-02F9-E31F-309C-3C1202276F3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286500" y="1498600"/>
            <a:ext cx="1676400" cy="838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4E34C794-3F40-6983-8454-9B820F3EEC6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372100" y="2714625"/>
            <a:ext cx="1682750" cy="838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38D810C0-69F7-E797-A188-264C0E54E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495425"/>
            <a:ext cx="1768475" cy="1219200"/>
          </a:xfrm>
          <a:prstGeom prst="parallelogram">
            <a:avLst>
              <a:gd name="adj" fmla="val 74796"/>
            </a:avLst>
          </a:prstGeom>
          <a:solidFill>
            <a:schemeClr val="accent1">
              <a:alpha val="9299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5" name="AutoShape 7">
            <a:extLst>
              <a:ext uri="{FF2B5EF4-FFF2-40B4-BE49-F238E27FC236}">
                <a16:creationId xmlns:a16="http://schemas.microsoft.com/office/drawing/2014/main" id="{908E4938-241B-2972-1935-22243FC2445A}"/>
              </a:ext>
            </a:extLst>
          </p:cNvPr>
          <p:cNvSpPr>
            <a:spLocks noChangeArrowheads="1"/>
          </p:cNvSpPr>
          <p:nvPr/>
        </p:nvSpPr>
        <p:spPr bwMode="auto">
          <a:xfrm rot="-3164158">
            <a:off x="6346826" y="2100262"/>
            <a:ext cx="1916112" cy="855663"/>
          </a:xfrm>
          <a:prstGeom prst="parallelogram">
            <a:avLst>
              <a:gd name="adj" fmla="val 45689"/>
            </a:avLst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8AD19A54-80AE-D0C4-B14A-A303F7BE1B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altLang="en-US"/>
              <a:t>RIGHT PRISM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52AAAD4-B205-3FFE-AE79-98EA02687E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910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right prism is a solid which has two parallel planes of same shape and size. Also, its lateral surface are perpendicular to its parallel sides</a:t>
            </a:r>
          </a:p>
        </p:txBody>
      </p:sp>
      <p:sp>
        <p:nvSpPr>
          <p:cNvPr id="2060" name="PubTriangle">
            <a:extLst>
              <a:ext uri="{FF2B5EF4-FFF2-40B4-BE49-F238E27FC236}">
                <a16:creationId xmlns:a16="http://schemas.microsoft.com/office/drawing/2014/main" id="{B9E01E71-7A0E-737B-5488-37A31D9A99D2}"/>
              </a:ext>
            </a:extLst>
          </p:cNvPr>
          <p:cNvSpPr>
            <a:spLocks noEditPoints="1" noChangeArrowheads="1"/>
          </p:cNvSpPr>
          <p:nvPr/>
        </p:nvSpPr>
        <p:spPr bwMode="auto">
          <a:xfrm rot="10370434">
            <a:off x="685800" y="1758950"/>
            <a:ext cx="2171700" cy="631825"/>
          </a:xfrm>
          <a:custGeom>
            <a:avLst/>
            <a:gdLst>
              <a:gd name="G0" fmla="+- 0 0 0"/>
              <a:gd name="G1" fmla="*/ 8361 1 2"/>
              <a:gd name="G2" fmla="*/ G1 5325 21600"/>
              <a:gd name="G3" fmla="+- 8361 0 G2"/>
              <a:gd name="G4" fmla="+- 8361 0 0"/>
              <a:gd name="G5" fmla="+- G1 10800 0"/>
              <a:gd name="G6" fmla="*/ 5325 1 2"/>
              <a:gd name="G7" fmla="+- 5325 0 0"/>
              <a:gd name="G8" fmla="+- G2 G6 G1"/>
              <a:gd name="G9" fmla="+- G8 10800 0"/>
              <a:gd name="G10" fmla="+- G6 10800 0"/>
              <a:gd name="T0" fmla="*/ 8361 w 21600"/>
              <a:gd name="T1" fmla="*/ 0 h 21600"/>
              <a:gd name="T2" fmla="*/ 4181 w 21600"/>
              <a:gd name="T3" fmla="*/ 10800 h 21600"/>
              <a:gd name="T4" fmla="*/ 0 w 21600"/>
              <a:gd name="T5" fmla="*/ 21600 h 21600"/>
              <a:gd name="T6" fmla="*/ 10800 w 21600"/>
              <a:gd name="T7" fmla="*/ 13463 h 21600"/>
              <a:gd name="T8" fmla="*/ 21600 w 21600"/>
              <a:gd name="T9" fmla="*/ 5325 h 21600"/>
              <a:gd name="T10" fmla="*/ 14981 w 21600"/>
              <a:gd name="T11" fmla="*/ 2663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361" y="0"/>
                </a:moveTo>
                <a:lnTo>
                  <a:pt x="0" y="21600"/>
                </a:lnTo>
                <a:lnTo>
                  <a:pt x="21600" y="5325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B51E7F3E-71E9-A1B3-C7DC-FADE676FE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2362200"/>
            <a:ext cx="1295400" cy="1600200"/>
          </a:xfrm>
          <a:prstGeom prst="rect">
            <a:avLst/>
          </a:prstGeom>
          <a:solidFill>
            <a:schemeClr val="accent1">
              <a:alpha val="5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5" name="AutoShape 17">
            <a:extLst>
              <a:ext uri="{FF2B5EF4-FFF2-40B4-BE49-F238E27FC236}">
                <a16:creationId xmlns:a16="http://schemas.microsoft.com/office/drawing/2014/main" id="{9D1AE283-2F3F-19AA-EB2D-9A79B694C7DA}"/>
              </a:ext>
            </a:extLst>
          </p:cNvPr>
          <p:cNvSpPr>
            <a:spLocks noChangeArrowheads="1"/>
          </p:cNvSpPr>
          <p:nvPr/>
        </p:nvSpPr>
        <p:spPr bwMode="auto">
          <a:xfrm rot="-24209127">
            <a:off x="1333500" y="2209800"/>
            <a:ext cx="2193925" cy="1150938"/>
          </a:xfrm>
          <a:prstGeom prst="parallelogram">
            <a:avLst>
              <a:gd name="adj" fmla="val 95646"/>
            </a:avLst>
          </a:prstGeom>
          <a:solidFill>
            <a:schemeClr val="accent1">
              <a:alpha val="5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>
            <a:extLst>
              <a:ext uri="{FF2B5EF4-FFF2-40B4-BE49-F238E27FC236}">
                <a16:creationId xmlns:a16="http://schemas.microsoft.com/office/drawing/2014/main" id="{94B38EA8-8A10-EEA5-5B1A-4694F6C49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AutoShape 17">
            <a:extLst>
              <a:ext uri="{FF2B5EF4-FFF2-40B4-BE49-F238E27FC236}">
                <a16:creationId xmlns:a16="http://schemas.microsoft.com/office/drawing/2014/main" id="{7CFF66FF-27F1-11EA-CFE8-16003D6AB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908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" name="AutoShape 16">
            <a:extLst>
              <a:ext uri="{FF2B5EF4-FFF2-40B4-BE49-F238E27FC236}">
                <a16:creationId xmlns:a16="http://schemas.microsoft.com/office/drawing/2014/main" id="{73D63A32-CBF0-8917-B463-AE1612E4F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146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6" name="AutoShape 14">
            <a:extLst>
              <a:ext uri="{FF2B5EF4-FFF2-40B4-BE49-F238E27FC236}">
                <a16:creationId xmlns:a16="http://schemas.microsoft.com/office/drawing/2014/main" id="{A7682C2A-C47F-8132-82EC-74812D29F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7" name="AutoShape 15">
            <a:extLst>
              <a:ext uri="{FF2B5EF4-FFF2-40B4-BE49-F238E27FC236}">
                <a16:creationId xmlns:a16="http://schemas.microsoft.com/office/drawing/2014/main" id="{E0C5C030-9648-1A01-824C-4020F4ACA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3622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5" name="AutoShape 13">
            <a:extLst>
              <a:ext uri="{FF2B5EF4-FFF2-40B4-BE49-F238E27FC236}">
                <a16:creationId xmlns:a16="http://schemas.microsoft.com/office/drawing/2014/main" id="{3E9FAF4A-FA16-4B1D-CA20-331994398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860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4" name="AutoShape 12">
            <a:extLst>
              <a:ext uri="{FF2B5EF4-FFF2-40B4-BE49-F238E27FC236}">
                <a16:creationId xmlns:a16="http://schemas.microsoft.com/office/drawing/2014/main" id="{53C9CD29-30DF-8900-78C2-958262A01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098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2" name="AutoShape 10">
            <a:extLst>
              <a:ext uri="{FF2B5EF4-FFF2-40B4-BE49-F238E27FC236}">
                <a16:creationId xmlns:a16="http://schemas.microsoft.com/office/drawing/2014/main" id="{634B2D0F-7454-8548-B8F6-FE80017A6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1336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3" name="AutoShape 11">
            <a:extLst>
              <a:ext uri="{FF2B5EF4-FFF2-40B4-BE49-F238E27FC236}">
                <a16:creationId xmlns:a16="http://schemas.microsoft.com/office/drawing/2014/main" id="{B3988215-9415-F6AB-FCBF-2D7F215AE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0574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4" name="AutoShape 22">
            <a:extLst>
              <a:ext uri="{FF2B5EF4-FFF2-40B4-BE49-F238E27FC236}">
                <a16:creationId xmlns:a16="http://schemas.microsoft.com/office/drawing/2014/main" id="{181558FF-B566-4772-E844-A17B79C7C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812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3" name="AutoShape 21">
            <a:extLst>
              <a:ext uri="{FF2B5EF4-FFF2-40B4-BE49-F238E27FC236}">
                <a16:creationId xmlns:a16="http://schemas.microsoft.com/office/drawing/2014/main" id="{755883CE-B1CC-3606-06F6-0F6339690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050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2" name="AutoShape 20">
            <a:extLst>
              <a:ext uri="{FF2B5EF4-FFF2-40B4-BE49-F238E27FC236}">
                <a16:creationId xmlns:a16="http://schemas.microsoft.com/office/drawing/2014/main" id="{B4D95D7E-A38D-E38E-3163-E4A8C4470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8288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1" name="AutoShape 19">
            <a:extLst>
              <a:ext uri="{FF2B5EF4-FFF2-40B4-BE49-F238E27FC236}">
                <a16:creationId xmlns:a16="http://schemas.microsoft.com/office/drawing/2014/main" id="{D706FD2B-1790-EED7-0753-DCC842F4D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7526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0" name="AutoShape 18">
            <a:extLst>
              <a:ext uri="{FF2B5EF4-FFF2-40B4-BE49-F238E27FC236}">
                <a16:creationId xmlns:a16="http://schemas.microsoft.com/office/drawing/2014/main" id="{E95AB99A-5C5F-1229-4B85-A99B24075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76400"/>
            <a:ext cx="685800" cy="152400"/>
          </a:xfrm>
          <a:prstGeom prst="parallelogram">
            <a:avLst>
              <a:gd name="adj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4" name="AutoShape 42">
            <a:extLst>
              <a:ext uri="{FF2B5EF4-FFF2-40B4-BE49-F238E27FC236}">
                <a16:creationId xmlns:a16="http://schemas.microsoft.com/office/drawing/2014/main" id="{4DEDFF09-CB54-C864-E857-1D829B997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1" name="AutoShape 39">
            <a:extLst>
              <a:ext uri="{FF2B5EF4-FFF2-40B4-BE49-F238E27FC236}">
                <a16:creationId xmlns:a16="http://schemas.microsoft.com/office/drawing/2014/main" id="{730809FB-9401-DE83-F825-E5E3A9DF2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4384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10" name="AutoShape 38">
            <a:extLst>
              <a:ext uri="{FF2B5EF4-FFF2-40B4-BE49-F238E27FC236}">
                <a16:creationId xmlns:a16="http://schemas.microsoft.com/office/drawing/2014/main" id="{2A37A80E-8515-FF67-F6BB-24C6FF2FB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3622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8" name="AutoShape 36">
            <a:extLst>
              <a:ext uri="{FF2B5EF4-FFF2-40B4-BE49-F238E27FC236}">
                <a16:creationId xmlns:a16="http://schemas.microsoft.com/office/drawing/2014/main" id="{E1FF6561-A93F-EDAE-E162-E232077A1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2860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7" name="AutoShape 35">
            <a:extLst>
              <a:ext uri="{FF2B5EF4-FFF2-40B4-BE49-F238E27FC236}">
                <a16:creationId xmlns:a16="http://schemas.microsoft.com/office/drawing/2014/main" id="{229E55B1-C0E0-53C3-2901-D09435327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2098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5" name="AutoShape 33">
            <a:extLst>
              <a:ext uri="{FF2B5EF4-FFF2-40B4-BE49-F238E27FC236}">
                <a16:creationId xmlns:a16="http://schemas.microsoft.com/office/drawing/2014/main" id="{9BE9F8B3-8A6D-7256-C85C-AF79D20F8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1336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4" name="AutoShape 32">
            <a:extLst>
              <a:ext uri="{FF2B5EF4-FFF2-40B4-BE49-F238E27FC236}">
                <a16:creationId xmlns:a16="http://schemas.microsoft.com/office/drawing/2014/main" id="{105281C3-DDF3-C56C-8B08-70D46602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0574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3" name="AutoShape 31">
            <a:extLst>
              <a:ext uri="{FF2B5EF4-FFF2-40B4-BE49-F238E27FC236}">
                <a16:creationId xmlns:a16="http://schemas.microsoft.com/office/drawing/2014/main" id="{72B6E92B-C1FA-34C8-7B79-F7ED4E9A9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9812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2" name="AutoShape 30">
            <a:extLst>
              <a:ext uri="{FF2B5EF4-FFF2-40B4-BE49-F238E27FC236}">
                <a16:creationId xmlns:a16="http://schemas.microsoft.com/office/drawing/2014/main" id="{4230EC06-35F3-B50F-5E66-07898B3C1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9050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1" name="AutoShape 29">
            <a:extLst>
              <a:ext uri="{FF2B5EF4-FFF2-40B4-BE49-F238E27FC236}">
                <a16:creationId xmlns:a16="http://schemas.microsoft.com/office/drawing/2014/main" id="{A37523C0-64F7-DA62-9BAD-D0DE613CE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288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AutoShape 28">
            <a:extLst>
              <a:ext uri="{FF2B5EF4-FFF2-40B4-BE49-F238E27FC236}">
                <a16:creationId xmlns:a16="http://schemas.microsoft.com/office/drawing/2014/main" id="{E6D3E1EB-FABF-D23C-A1C6-F14E95692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7526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9" name="AutoShape 27">
            <a:extLst>
              <a:ext uri="{FF2B5EF4-FFF2-40B4-BE49-F238E27FC236}">
                <a16:creationId xmlns:a16="http://schemas.microsoft.com/office/drawing/2014/main" id="{F3EE5F5E-65B8-5E2E-2BE1-D9A493905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676400"/>
            <a:ext cx="685800" cy="228600"/>
          </a:xfrm>
          <a:prstGeom prst="hexagon">
            <a:avLst>
              <a:gd name="adj" fmla="val 7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4" name="PubTriangle">
            <a:extLst>
              <a:ext uri="{FF2B5EF4-FFF2-40B4-BE49-F238E27FC236}">
                <a16:creationId xmlns:a16="http://schemas.microsoft.com/office/drawing/2014/main" id="{C696CB69-B4D9-05DF-F934-492EFAD7AF3E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25146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2363" dir="4557825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3133" name="PubTriangle">
            <a:extLst>
              <a:ext uri="{FF2B5EF4-FFF2-40B4-BE49-F238E27FC236}">
                <a16:creationId xmlns:a16="http://schemas.microsoft.com/office/drawing/2014/main" id="{7039A953-FD9B-E59A-BDEF-C6B43383D9BB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24384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2363" dir="4557825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2" name="PubTriangle">
            <a:extLst>
              <a:ext uri="{FF2B5EF4-FFF2-40B4-BE49-F238E27FC236}">
                <a16:creationId xmlns:a16="http://schemas.microsoft.com/office/drawing/2014/main" id="{7F4E967A-F477-B661-7998-55432B7FE94B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23622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2363" dir="4557825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PubTriangle">
            <a:extLst>
              <a:ext uri="{FF2B5EF4-FFF2-40B4-BE49-F238E27FC236}">
                <a16:creationId xmlns:a16="http://schemas.microsoft.com/office/drawing/2014/main" id="{F287B453-9038-0BCD-62E3-D8B5C47CDDC9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22860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2363" dir="4557825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PubTriangle">
            <a:extLst>
              <a:ext uri="{FF2B5EF4-FFF2-40B4-BE49-F238E27FC236}">
                <a16:creationId xmlns:a16="http://schemas.microsoft.com/office/drawing/2014/main" id="{075F62C3-8E22-6941-1C62-1D4DB28F2010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22098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2363" dir="4557825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PubTriangle">
            <a:extLst>
              <a:ext uri="{FF2B5EF4-FFF2-40B4-BE49-F238E27FC236}">
                <a16:creationId xmlns:a16="http://schemas.microsoft.com/office/drawing/2014/main" id="{BEFF8E92-019B-9EE8-F529-207913110D67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21336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2363" dir="4557825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8" name="PubTriangle">
            <a:extLst>
              <a:ext uri="{FF2B5EF4-FFF2-40B4-BE49-F238E27FC236}">
                <a16:creationId xmlns:a16="http://schemas.microsoft.com/office/drawing/2014/main" id="{139515A4-16D1-2F3E-4AFD-57F5BF44E085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20574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2363" dir="4557825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6" name="PubTriangle">
            <a:extLst>
              <a:ext uri="{FF2B5EF4-FFF2-40B4-BE49-F238E27FC236}">
                <a16:creationId xmlns:a16="http://schemas.microsoft.com/office/drawing/2014/main" id="{71B4254C-2656-391E-CFA5-CFC6324EF84D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19812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2363" dir="4557825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5" name="PubTriangle">
            <a:extLst>
              <a:ext uri="{FF2B5EF4-FFF2-40B4-BE49-F238E27FC236}">
                <a16:creationId xmlns:a16="http://schemas.microsoft.com/office/drawing/2014/main" id="{C34A8CCE-AE39-CE91-6CE5-89C2D5A9745B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19050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2363" dir="4557825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7" name="PubTriangle">
            <a:extLst>
              <a:ext uri="{FF2B5EF4-FFF2-40B4-BE49-F238E27FC236}">
                <a16:creationId xmlns:a16="http://schemas.microsoft.com/office/drawing/2014/main" id="{BDE1632F-8ED5-5589-B3F0-DF21876096EB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18288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2363" dir="4557825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1" name="PubTriangle">
            <a:extLst>
              <a:ext uri="{FF2B5EF4-FFF2-40B4-BE49-F238E27FC236}">
                <a16:creationId xmlns:a16="http://schemas.microsoft.com/office/drawing/2014/main" id="{7AAEA2E5-E01A-1A4D-219C-EF1D9D65B475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17526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0" name="PubTriangle">
            <a:extLst>
              <a:ext uri="{FF2B5EF4-FFF2-40B4-BE49-F238E27FC236}">
                <a16:creationId xmlns:a16="http://schemas.microsoft.com/office/drawing/2014/main" id="{73A25507-1118-1655-1EC9-5A4081FC58DF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16764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9" name="PubTriangle">
            <a:extLst>
              <a:ext uri="{FF2B5EF4-FFF2-40B4-BE49-F238E27FC236}">
                <a16:creationId xmlns:a16="http://schemas.microsoft.com/office/drawing/2014/main" id="{156A4262-06AF-C7CF-373F-85207F7F2ACD}"/>
              </a:ext>
            </a:extLst>
          </p:cNvPr>
          <p:cNvSpPr>
            <a:spLocks noEditPoints="1" noChangeArrowheads="1"/>
          </p:cNvSpPr>
          <p:nvPr/>
        </p:nvSpPr>
        <p:spPr bwMode="auto">
          <a:xfrm rot="11191831">
            <a:off x="5715000" y="1600200"/>
            <a:ext cx="1143000" cy="334963"/>
          </a:xfrm>
          <a:custGeom>
            <a:avLst/>
            <a:gdLst>
              <a:gd name="G0" fmla="+- 0 0 0"/>
              <a:gd name="G1" fmla="*/ 8544 1 2"/>
              <a:gd name="G2" fmla="*/ G1 10800 21600"/>
              <a:gd name="G3" fmla="+- 8544 0 G2"/>
              <a:gd name="G4" fmla="+- 8544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8544 w 21600"/>
              <a:gd name="T1" fmla="*/ 0 h 21600"/>
              <a:gd name="T2" fmla="*/ 4272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5072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8544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44" name="Text Box 72">
            <a:extLst>
              <a:ext uri="{FF2B5EF4-FFF2-40B4-BE49-F238E27FC236}">
                <a16:creationId xmlns:a16="http://schemas.microsoft.com/office/drawing/2014/main" id="{B3077D9D-B7C3-9792-4334-835CF828B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810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Volume of Right Prism</a:t>
            </a:r>
          </a:p>
        </p:txBody>
      </p:sp>
      <p:sp>
        <p:nvSpPr>
          <p:cNvPr id="3145" name="Text Box 73">
            <a:extLst>
              <a:ext uri="{FF2B5EF4-FFF2-40B4-BE49-F238E27FC236}">
                <a16:creationId xmlns:a16="http://schemas.microsoft.com/office/drawing/2014/main" id="{AEFD4C94-9785-AC15-4399-F36DCC2D7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419600"/>
            <a:ext cx="6858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Volume = Area of cross-section x Distance between parallel sides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          = Base area x height</a:t>
            </a:r>
          </a:p>
        </p:txBody>
      </p:sp>
      <p:grpSp>
        <p:nvGrpSpPr>
          <p:cNvPr id="3148" name="Group 76">
            <a:extLst>
              <a:ext uri="{FF2B5EF4-FFF2-40B4-BE49-F238E27FC236}">
                <a16:creationId xmlns:a16="http://schemas.microsoft.com/office/drawing/2014/main" id="{2AE9ECF5-FE85-B25B-2029-94293DE4B05F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1676400"/>
            <a:ext cx="0" cy="914400"/>
            <a:chOff x="1632" y="1056"/>
            <a:chExt cx="0" cy="576"/>
          </a:xfrm>
        </p:grpSpPr>
        <p:sp>
          <p:nvSpPr>
            <p:cNvPr id="3146" name="Line 74">
              <a:extLst>
                <a:ext uri="{FF2B5EF4-FFF2-40B4-BE49-F238E27FC236}">
                  <a16:creationId xmlns:a16="http://schemas.microsoft.com/office/drawing/2014/main" id="{5BEB60E0-47F6-3C8D-DC25-C8D0D6755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3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Line 75">
              <a:extLst>
                <a:ext uri="{FF2B5EF4-FFF2-40B4-BE49-F238E27FC236}">
                  <a16:creationId xmlns:a16="http://schemas.microsoft.com/office/drawing/2014/main" id="{0D675C37-EC8A-CF51-F98E-BB0A836116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10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49" name="Group 77">
            <a:extLst>
              <a:ext uri="{FF2B5EF4-FFF2-40B4-BE49-F238E27FC236}">
                <a16:creationId xmlns:a16="http://schemas.microsoft.com/office/drawing/2014/main" id="{37467A06-6C5B-F398-9EA7-AE6E6878796B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1676400"/>
            <a:ext cx="0" cy="914400"/>
            <a:chOff x="1632" y="1056"/>
            <a:chExt cx="0" cy="576"/>
          </a:xfrm>
        </p:grpSpPr>
        <p:sp>
          <p:nvSpPr>
            <p:cNvPr id="3150" name="Line 78">
              <a:extLst>
                <a:ext uri="{FF2B5EF4-FFF2-40B4-BE49-F238E27FC236}">
                  <a16:creationId xmlns:a16="http://schemas.microsoft.com/office/drawing/2014/main" id="{5B2831DF-A9C7-83F4-C5F6-436BF4F46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3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Line 79">
              <a:extLst>
                <a:ext uri="{FF2B5EF4-FFF2-40B4-BE49-F238E27FC236}">
                  <a16:creationId xmlns:a16="http://schemas.microsoft.com/office/drawing/2014/main" id="{2D803E37-D9FB-B8F5-EBC1-93B3CE2908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10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52" name="Group 80">
            <a:extLst>
              <a:ext uri="{FF2B5EF4-FFF2-40B4-BE49-F238E27FC236}">
                <a16:creationId xmlns:a16="http://schemas.microsoft.com/office/drawing/2014/main" id="{E42012FA-BE3B-4A46-359B-421628FF5F55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752600"/>
            <a:ext cx="0" cy="914400"/>
            <a:chOff x="1632" y="1056"/>
            <a:chExt cx="0" cy="576"/>
          </a:xfrm>
        </p:grpSpPr>
        <p:sp>
          <p:nvSpPr>
            <p:cNvPr id="3153" name="Line 81">
              <a:extLst>
                <a:ext uri="{FF2B5EF4-FFF2-40B4-BE49-F238E27FC236}">
                  <a16:creationId xmlns:a16="http://schemas.microsoft.com/office/drawing/2014/main" id="{B2C12232-344C-0743-3EEE-134F147A5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3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Line 82">
              <a:extLst>
                <a:ext uri="{FF2B5EF4-FFF2-40B4-BE49-F238E27FC236}">
                  <a16:creationId xmlns:a16="http://schemas.microsoft.com/office/drawing/2014/main" id="{4F4E3C7F-916A-2693-9145-9EDAA2C0A1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10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5" name="Text Box 83">
            <a:extLst>
              <a:ext uri="{FF2B5EF4-FFF2-40B4-BE49-F238E27FC236}">
                <a16:creationId xmlns:a16="http://schemas.microsoft.com/office/drawing/2014/main" id="{46933DEE-E48A-044A-E4B8-B214DA9AC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81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3156" name="Text Box 84">
            <a:extLst>
              <a:ext uri="{FF2B5EF4-FFF2-40B4-BE49-F238E27FC236}">
                <a16:creationId xmlns:a16="http://schemas.microsoft.com/office/drawing/2014/main" id="{30E492F0-9B50-BA20-3A79-16379F47F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81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3157" name="Text Box 85">
            <a:extLst>
              <a:ext uri="{FF2B5EF4-FFF2-40B4-BE49-F238E27FC236}">
                <a16:creationId xmlns:a16="http://schemas.microsoft.com/office/drawing/2014/main" id="{7A4BF2BA-2081-ADB9-6925-48AF0129B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981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3158" name="Text Box 86">
            <a:extLst>
              <a:ext uri="{FF2B5EF4-FFF2-40B4-BE49-F238E27FC236}">
                <a16:creationId xmlns:a16="http://schemas.microsoft.com/office/drawing/2014/main" id="{49AB411C-AD79-998F-0F5E-9098D17D4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574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Parallel sides</a:t>
            </a:r>
          </a:p>
        </p:txBody>
      </p:sp>
      <p:sp>
        <p:nvSpPr>
          <p:cNvPr id="3159" name="Freeform 87">
            <a:extLst>
              <a:ext uri="{FF2B5EF4-FFF2-40B4-BE49-F238E27FC236}">
                <a16:creationId xmlns:a16="http://schemas.microsoft.com/office/drawing/2014/main" id="{F8AA9696-377A-DADF-5CA2-0E02797D2D80}"/>
              </a:ext>
            </a:extLst>
          </p:cNvPr>
          <p:cNvSpPr>
            <a:spLocks/>
          </p:cNvSpPr>
          <p:nvPr/>
        </p:nvSpPr>
        <p:spPr bwMode="auto">
          <a:xfrm>
            <a:off x="1066800" y="1511300"/>
            <a:ext cx="1104900" cy="622300"/>
          </a:xfrm>
          <a:custGeom>
            <a:avLst/>
            <a:gdLst>
              <a:gd name="T0" fmla="*/ 0 w 744"/>
              <a:gd name="T1" fmla="*/ 488 h 488"/>
              <a:gd name="T2" fmla="*/ 624 w 744"/>
              <a:gd name="T3" fmla="*/ 56 h 488"/>
              <a:gd name="T4" fmla="*/ 720 w 744"/>
              <a:gd name="T5" fmla="*/ 15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4" h="488">
                <a:moveTo>
                  <a:pt x="0" y="488"/>
                </a:moveTo>
                <a:cubicBezTo>
                  <a:pt x="252" y="300"/>
                  <a:pt x="504" y="112"/>
                  <a:pt x="624" y="56"/>
                </a:cubicBezTo>
                <a:cubicBezTo>
                  <a:pt x="744" y="0"/>
                  <a:pt x="704" y="136"/>
                  <a:pt x="720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0" name="Freeform 88">
            <a:extLst>
              <a:ext uri="{FF2B5EF4-FFF2-40B4-BE49-F238E27FC236}">
                <a16:creationId xmlns:a16="http://schemas.microsoft.com/office/drawing/2014/main" id="{C9708CA5-0C72-F724-D1FF-DB946209C161}"/>
              </a:ext>
            </a:extLst>
          </p:cNvPr>
          <p:cNvSpPr>
            <a:spLocks/>
          </p:cNvSpPr>
          <p:nvPr/>
        </p:nvSpPr>
        <p:spPr bwMode="auto">
          <a:xfrm>
            <a:off x="990600" y="2667000"/>
            <a:ext cx="1143000" cy="457200"/>
          </a:xfrm>
          <a:custGeom>
            <a:avLst/>
            <a:gdLst>
              <a:gd name="T0" fmla="*/ 0 w 672"/>
              <a:gd name="T1" fmla="*/ 0 h 296"/>
              <a:gd name="T2" fmla="*/ 480 w 672"/>
              <a:gd name="T3" fmla="*/ 288 h 296"/>
              <a:gd name="T4" fmla="*/ 672 w 672"/>
              <a:gd name="T5" fmla="*/ 4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296">
                <a:moveTo>
                  <a:pt x="0" y="0"/>
                </a:moveTo>
                <a:cubicBezTo>
                  <a:pt x="184" y="140"/>
                  <a:pt x="368" y="280"/>
                  <a:pt x="480" y="288"/>
                </a:cubicBezTo>
                <a:cubicBezTo>
                  <a:pt x="592" y="296"/>
                  <a:pt x="640" y="88"/>
                  <a:pt x="67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61" name="Text Box 89">
            <a:extLst>
              <a:ext uri="{FF2B5EF4-FFF2-40B4-BE49-F238E27FC236}">
                <a16:creationId xmlns:a16="http://schemas.microsoft.com/office/drawing/2014/main" id="{FDE84618-D2E1-525B-F986-3D6B636A3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19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4" dur="1" fill="hold"/>
                                        <p:tgtEl>
                                          <p:spTgt spid="31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7" dur="1" fill="hold"/>
                                        <p:tgtEl>
                                          <p:spTgt spid="3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770" decel="1000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3" dur="770" decel="100000"/>
                                        <p:tgtEl>
                                          <p:spTgt spid="31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5" dur="77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7" dur="77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770" decel="1000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5" dur="770" decel="100000"/>
                                        <p:tgtEl>
                                          <p:spTgt spid="31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7" dur="77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9" dur="77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" grpId="0"/>
      <p:bldP spid="3145" grpId="0"/>
      <p:bldP spid="3155" grpId="0"/>
      <p:bldP spid="3156" grpId="0"/>
      <p:bldP spid="3157" grpId="0"/>
      <p:bldP spid="3158" grpId="0"/>
      <p:bldP spid="31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AutoShape 14">
            <a:extLst>
              <a:ext uri="{FF2B5EF4-FFF2-40B4-BE49-F238E27FC236}">
                <a16:creationId xmlns:a16="http://schemas.microsoft.com/office/drawing/2014/main" id="{BF33FADD-FFC7-9403-F75F-01215146731F}"/>
              </a:ext>
            </a:extLst>
          </p:cNvPr>
          <p:cNvSpPr>
            <a:spLocks noChangeArrowheads="1"/>
          </p:cNvSpPr>
          <p:nvPr/>
        </p:nvSpPr>
        <p:spPr bwMode="auto">
          <a:xfrm rot="2528149">
            <a:off x="3101975" y="2284413"/>
            <a:ext cx="2932113" cy="1274762"/>
          </a:xfrm>
          <a:prstGeom prst="parallelogram">
            <a:avLst>
              <a:gd name="adj" fmla="val 537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61DBE4E1-8885-67AE-C3FF-FBCCE4844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39763"/>
          </a:xfrm>
        </p:spPr>
        <p:txBody>
          <a:bodyPr/>
          <a:lstStyle/>
          <a:p>
            <a:r>
              <a:rPr lang="en-US" altLang="en-US" sz="2800"/>
              <a:t>Triangular Prism</a:t>
            </a:r>
          </a:p>
        </p:txBody>
      </p:sp>
      <p:sp>
        <p:nvSpPr>
          <p:cNvPr id="4108" name="PubTriangle">
            <a:extLst>
              <a:ext uri="{FF2B5EF4-FFF2-40B4-BE49-F238E27FC236}">
                <a16:creationId xmlns:a16="http://schemas.microsoft.com/office/drawing/2014/main" id="{8EF59DA3-2F66-ECE4-A948-2C8E8E73AF07}"/>
              </a:ext>
            </a:extLst>
          </p:cNvPr>
          <p:cNvSpPr>
            <a:spLocks noEditPoints="1" noChangeArrowheads="1"/>
          </p:cNvSpPr>
          <p:nvPr/>
        </p:nvSpPr>
        <p:spPr bwMode="auto">
          <a:xfrm rot="-975477">
            <a:off x="4591050" y="2962275"/>
            <a:ext cx="1447800" cy="762000"/>
          </a:xfrm>
          <a:custGeom>
            <a:avLst/>
            <a:gdLst>
              <a:gd name="G0" fmla="+- 0 0 0"/>
              <a:gd name="G1" fmla="*/ 10350 1 2"/>
              <a:gd name="G2" fmla="*/ G1 19525 21600"/>
              <a:gd name="G3" fmla="+- 10350 0 G2"/>
              <a:gd name="G4" fmla="+- 10350 0 0"/>
              <a:gd name="G5" fmla="+- G1 10800 0"/>
              <a:gd name="G6" fmla="*/ 19525 1 2"/>
              <a:gd name="G7" fmla="+- 19525 0 0"/>
              <a:gd name="G8" fmla="+- G2 G6 G1"/>
              <a:gd name="G9" fmla="+- G8 10800 0"/>
              <a:gd name="G10" fmla="+- G6 10800 0"/>
              <a:gd name="T0" fmla="*/ 10350 w 21600"/>
              <a:gd name="T1" fmla="*/ 0 h 21600"/>
              <a:gd name="T2" fmla="*/ 5175 w 21600"/>
              <a:gd name="T3" fmla="*/ 10800 h 21600"/>
              <a:gd name="T4" fmla="*/ 0 w 21600"/>
              <a:gd name="T5" fmla="*/ 21600 h 21600"/>
              <a:gd name="T6" fmla="*/ 10800 w 21600"/>
              <a:gd name="T7" fmla="*/ 20563 h 21600"/>
              <a:gd name="T8" fmla="*/ 21600 w 21600"/>
              <a:gd name="T9" fmla="*/ 19525 h 21600"/>
              <a:gd name="T10" fmla="*/ 15975 w 21600"/>
              <a:gd name="T11" fmla="*/ 9763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350" y="0"/>
                </a:moveTo>
                <a:lnTo>
                  <a:pt x="0" y="21600"/>
                </a:lnTo>
                <a:lnTo>
                  <a:pt x="21600" y="19525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9" name="PubTriangle">
            <a:extLst>
              <a:ext uri="{FF2B5EF4-FFF2-40B4-BE49-F238E27FC236}">
                <a16:creationId xmlns:a16="http://schemas.microsoft.com/office/drawing/2014/main" id="{ED6E9199-1DBC-1409-983F-C80B7D2B06ED}"/>
              </a:ext>
            </a:extLst>
          </p:cNvPr>
          <p:cNvSpPr>
            <a:spLocks noEditPoints="1" noChangeArrowheads="1"/>
          </p:cNvSpPr>
          <p:nvPr/>
        </p:nvSpPr>
        <p:spPr bwMode="auto">
          <a:xfrm rot="-975477">
            <a:off x="2924175" y="1457325"/>
            <a:ext cx="1447800" cy="762000"/>
          </a:xfrm>
          <a:custGeom>
            <a:avLst/>
            <a:gdLst>
              <a:gd name="G0" fmla="+- 0 0 0"/>
              <a:gd name="G1" fmla="*/ 10350 1 2"/>
              <a:gd name="G2" fmla="*/ G1 19671 21600"/>
              <a:gd name="G3" fmla="+- 10350 0 G2"/>
              <a:gd name="G4" fmla="+- 10350 0 0"/>
              <a:gd name="G5" fmla="+- G1 10800 0"/>
              <a:gd name="G6" fmla="*/ 19671 1 2"/>
              <a:gd name="G7" fmla="+- 19671 0 0"/>
              <a:gd name="G8" fmla="+- G2 G6 G1"/>
              <a:gd name="G9" fmla="+- G8 10800 0"/>
              <a:gd name="G10" fmla="+- G6 10800 0"/>
              <a:gd name="T0" fmla="*/ 10350 w 21600"/>
              <a:gd name="T1" fmla="*/ 0 h 21600"/>
              <a:gd name="T2" fmla="*/ 5175 w 21600"/>
              <a:gd name="T3" fmla="*/ 10800 h 21600"/>
              <a:gd name="T4" fmla="*/ 0 w 21600"/>
              <a:gd name="T5" fmla="*/ 21600 h 21600"/>
              <a:gd name="T6" fmla="*/ 10800 w 21600"/>
              <a:gd name="T7" fmla="*/ 20636 h 21600"/>
              <a:gd name="T8" fmla="*/ 21600 w 21600"/>
              <a:gd name="T9" fmla="*/ 19671 h 21600"/>
              <a:gd name="T10" fmla="*/ 15975 w 21600"/>
              <a:gd name="T11" fmla="*/ 9836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350" y="0"/>
                </a:moveTo>
                <a:lnTo>
                  <a:pt x="0" y="21600"/>
                </a:lnTo>
                <a:lnTo>
                  <a:pt x="21600" y="19671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9" name="AutoShape 23">
            <a:extLst>
              <a:ext uri="{FF2B5EF4-FFF2-40B4-BE49-F238E27FC236}">
                <a16:creationId xmlns:a16="http://schemas.microsoft.com/office/drawing/2014/main" id="{5ECB4F99-438D-F3A8-BC61-43D4297CC40C}"/>
              </a:ext>
            </a:extLst>
          </p:cNvPr>
          <p:cNvSpPr>
            <a:spLocks noChangeArrowheads="1"/>
          </p:cNvSpPr>
          <p:nvPr/>
        </p:nvSpPr>
        <p:spPr bwMode="auto">
          <a:xfrm rot="13300773" flipV="1">
            <a:off x="2867025" y="2212975"/>
            <a:ext cx="2505075" cy="990600"/>
          </a:xfrm>
          <a:prstGeom prst="parallelogram">
            <a:avLst>
              <a:gd name="adj" fmla="val 26389"/>
            </a:avLst>
          </a:prstGeom>
          <a:solidFill>
            <a:srgbClr val="F0AEBE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26" name="AutoShape 30">
            <a:extLst>
              <a:ext uri="{FF2B5EF4-FFF2-40B4-BE49-F238E27FC236}">
                <a16:creationId xmlns:a16="http://schemas.microsoft.com/office/drawing/2014/main" id="{6C5385D5-DB61-C7C4-1DC6-F8F86F592DA1}"/>
              </a:ext>
            </a:extLst>
          </p:cNvPr>
          <p:cNvSpPr>
            <a:spLocks noChangeArrowheads="1"/>
          </p:cNvSpPr>
          <p:nvPr/>
        </p:nvSpPr>
        <p:spPr bwMode="auto">
          <a:xfrm rot="13281580">
            <a:off x="3125788" y="2311400"/>
            <a:ext cx="3290887" cy="279400"/>
          </a:xfrm>
          <a:prstGeom prst="parallelogram">
            <a:avLst>
              <a:gd name="adj" fmla="val 351117"/>
            </a:avLst>
          </a:prstGeom>
          <a:solidFill>
            <a:schemeClr val="accent1">
              <a:alpha val="4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27" name="Freeform 31">
            <a:extLst>
              <a:ext uri="{FF2B5EF4-FFF2-40B4-BE49-F238E27FC236}">
                <a16:creationId xmlns:a16="http://schemas.microsoft.com/office/drawing/2014/main" id="{C261EF9A-F3FB-D0CF-949C-C4B786896D2A}"/>
              </a:ext>
            </a:extLst>
          </p:cNvPr>
          <p:cNvSpPr>
            <a:spLocks/>
          </p:cNvSpPr>
          <p:nvPr/>
        </p:nvSpPr>
        <p:spPr bwMode="auto">
          <a:xfrm>
            <a:off x="5191125" y="3000375"/>
            <a:ext cx="200025" cy="657225"/>
          </a:xfrm>
          <a:custGeom>
            <a:avLst/>
            <a:gdLst>
              <a:gd name="T0" fmla="*/ 0 w 126"/>
              <a:gd name="T1" fmla="*/ 0 h 414"/>
              <a:gd name="T2" fmla="*/ 126 w 126"/>
              <a:gd name="T3" fmla="*/ 414 h 4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6" h="414">
                <a:moveTo>
                  <a:pt x="0" y="0"/>
                </a:moveTo>
                <a:lnTo>
                  <a:pt x="126" y="41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28" name="Text Box 32">
            <a:extLst>
              <a:ext uri="{FF2B5EF4-FFF2-40B4-BE49-F238E27FC236}">
                <a16:creationId xmlns:a16="http://schemas.microsoft.com/office/drawing/2014/main" id="{A5AD9A96-5803-2441-E8BD-338544AD3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98988"/>
            <a:ext cx="64770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Volume = Base area x height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           = Triangle area x length of the solid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          = ½ x base x height x length </a:t>
            </a:r>
          </a:p>
        </p:txBody>
      </p:sp>
      <p:grpSp>
        <p:nvGrpSpPr>
          <p:cNvPr id="4134" name="Group 38">
            <a:extLst>
              <a:ext uri="{FF2B5EF4-FFF2-40B4-BE49-F238E27FC236}">
                <a16:creationId xmlns:a16="http://schemas.microsoft.com/office/drawing/2014/main" id="{C716F2A8-DDE2-7060-98A4-F55E77B1C5E6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2438400"/>
            <a:ext cx="1666875" cy="1524000"/>
            <a:chOff x="1872" y="1536"/>
            <a:chExt cx="1050" cy="960"/>
          </a:xfrm>
        </p:grpSpPr>
        <p:sp>
          <p:nvSpPr>
            <p:cNvPr id="4129" name="Line 33">
              <a:extLst>
                <a:ext uri="{FF2B5EF4-FFF2-40B4-BE49-F238E27FC236}">
                  <a16:creationId xmlns:a16="http://schemas.microsoft.com/office/drawing/2014/main" id="{C26B548A-CC2D-725A-032D-D46A7F6B1E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72" y="1536"/>
              <a:ext cx="5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0" name="Line 34">
              <a:extLst>
                <a:ext uri="{FF2B5EF4-FFF2-40B4-BE49-F238E27FC236}">
                  <a16:creationId xmlns:a16="http://schemas.microsoft.com/office/drawing/2014/main" id="{931CBE73-A94A-60F7-D488-94EEFF4EDA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6" y="1968"/>
              <a:ext cx="57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31" name="Text Box 35">
            <a:extLst>
              <a:ext uri="{FF2B5EF4-FFF2-40B4-BE49-F238E27FC236}">
                <a16:creationId xmlns:a16="http://schemas.microsoft.com/office/drawing/2014/main" id="{0ABBCE88-F962-CAEC-F035-9030E428D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124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Length </a:t>
            </a:r>
          </a:p>
        </p:txBody>
      </p:sp>
      <p:sp>
        <p:nvSpPr>
          <p:cNvPr id="4132" name="Text Box 36">
            <a:extLst>
              <a:ext uri="{FF2B5EF4-FFF2-40B4-BE49-F238E27FC236}">
                <a16:creationId xmlns:a16="http://schemas.microsoft.com/office/drawing/2014/main" id="{5F3C5732-E767-25FB-1143-EBABD2E4E4C7}"/>
              </a:ext>
            </a:extLst>
          </p:cNvPr>
          <p:cNvSpPr txBox="1">
            <a:spLocks noChangeArrowheads="1"/>
          </p:cNvSpPr>
          <p:nvPr/>
        </p:nvSpPr>
        <p:spPr bwMode="auto">
          <a:xfrm rot="-928280">
            <a:off x="5105400" y="365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Base</a:t>
            </a:r>
          </a:p>
        </p:txBody>
      </p:sp>
      <p:sp>
        <p:nvSpPr>
          <p:cNvPr id="4133" name="Text Box 37">
            <a:extLst>
              <a:ext uri="{FF2B5EF4-FFF2-40B4-BE49-F238E27FC236}">
                <a16:creationId xmlns:a16="http://schemas.microsoft.com/office/drawing/2014/main" id="{84871A21-CFBF-5BC3-C00A-8871AFD7D18A}"/>
              </a:ext>
            </a:extLst>
          </p:cNvPr>
          <p:cNvSpPr txBox="1">
            <a:spLocks noChangeArrowheads="1"/>
          </p:cNvSpPr>
          <p:nvPr/>
        </p:nvSpPr>
        <p:spPr bwMode="auto">
          <a:xfrm rot="-1054435">
            <a:off x="52578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4135" name="Text Box 39">
            <a:extLst>
              <a:ext uri="{FF2B5EF4-FFF2-40B4-BE49-F238E27FC236}">
                <a16:creationId xmlns:a16="http://schemas.microsoft.com/office/drawing/2014/main" id="{B7F5E188-EBBD-1350-430D-B888A5DB1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2146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b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36" name="Text Box 40">
            <a:extLst>
              <a:ext uri="{FF2B5EF4-FFF2-40B4-BE49-F238E27FC236}">
                <a16:creationId xmlns:a16="http://schemas.microsoft.com/office/drawing/2014/main" id="{B544331A-D4E6-671D-CAD7-2194B5DE6EB4}"/>
              </a:ext>
            </a:extLst>
          </p:cNvPr>
          <p:cNvSpPr txBox="1">
            <a:spLocks noChangeArrowheads="1"/>
          </p:cNvSpPr>
          <p:nvPr/>
        </p:nvSpPr>
        <p:spPr bwMode="auto">
          <a:xfrm rot="-1050051">
            <a:off x="5486400" y="35956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b</a:t>
            </a:r>
            <a:r>
              <a:rPr lang="en-US" altLang="en-US" baseline="-25000">
                <a:latin typeface="Arial" panose="020B0604020202020204" pitchFamily="34" charset="0"/>
              </a:rPr>
              <a:t>1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37" name="Text Box 41">
            <a:extLst>
              <a:ext uri="{FF2B5EF4-FFF2-40B4-BE49-F238E27FC236}">
                <a16:creationId xmlns:a16="http://schemas.microsoft.com/office/drawing/2014/main" id="{FAB25413-C2F9-4B9C-31F3-4D1CD97304B7}"/>
              </a:ext>
            </a:extLst>
          </p:cNvPr>
          <p:cNvSpPr txBox="1">
            <a:spLocks noChangeArrowheads="1"/>
          </p:cNvSpPr>
          <p:nvPr/>
        </p:nvSpPr>
        <p:spPr bwMode="auto">
          <a:xfrm rot="-1384905">
            <a:off x="5562600" y="2895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b</a:t>
            </a:r>
            <a:r>
              <a:rPr lang="en-US" altLang="en-US" baseline="-25000">
                <a:latin typeface="Arial" panose="020B0604020202020204" pitchFamily="34" charset="0"/>
              </a:rPr>
              <a:t>3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28" grpId="0"/>
      <p:bldP spid="4131" grpId="0"/>
      <p:bldP spid="4132" grpId="0"/>
      <p:bldP spid="4133" grpId="0"/>
      <p:bldP spid="4135" grpId="0"/>
      <p:bldP spid="4136" grpId="0"/>
      <p:bldP spid="41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F4F23E0E-0754-1004-C24A-688116228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676400"/>
            <a:ext cx="762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6997EAD-C270-C141-7593-103414436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676400"/>
            <a:ext cx="609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E3289BE-C4A2-D417-9849-048CF994C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76400"/>
            <a:ext cx="609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E2D0DBDF-1F69-69EC-A94D-5EE5089EB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076325"/>
            <a:ext cx="7620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AutoShape 8">
            <a:extLst>
              <a:ext uri="{FF2B5EF4-FFF2-40B4-BE49-F238E27FC236}">
                <a16:creationId xmlns:a16="http://schemas.microsoft.com/office/drawing/2014/main" id="{ED1971ED-61C7-94FC-9EA6-3407345060E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810000" y="3048000"/>
            <a:ext cx="7620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90B2F8CD-E443-87DA-6C61-4E375B09E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72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Net of Triangular Prism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11A600B0-CD32-AAD8-9CA2-905E1F222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0"/>
            <a:ext cx="70866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Total surface area = Two triangles + three rectangles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		 = 2 x ½ x b x h  +  L x b</a:t>
            </a:r>
            <a:r>
              <a:rPr lang="en-US" altLang="en-US" baseline="-25000">
                <a:latin typeface="Arial" panose="020B0604020202020204" pitchFamily="34" charset="0"/>
              </a:rPr>
              <a:t>1</a:t>
            </a:r>
            <a:r>
              <a:rPr lang="en-US" altLang="en-US">
                <a:latin typeface="Arial" panose="020B0604020202020204" pitchFamily="34" charset="0"/>
              </a:rPr>
              <a:t> + L x b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L x b</a:t>
            </a:r>
            <a:r>
              <a:rPr lang="en-US" altLang="en-US" baseline="-25000">
                <a:latin typeface="Arial" panose="020B0604020202020204" pitchFamily="34" charset="0"/>
              </a:rPr>
              <a:t>3</a:t>
            </a:r>
            <a:endParaRPr lang="en-US" altLang="en-US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		 = 2 x base area + (b</a:t>
            </a:r>
            <a:r>
              <a:rPr lang="en-US" altLang="en-US" baseline="-25000">
                <a:latin typeface="Arial" panose="020B0604020202020204" pitchFamily="34" charset="0"/>
              </a:rPr>
              <a:t>1</a:t>
            </a:r>
            <a:r>
              <a:rPr lang="en-US" altLang="en-US">
                <a:latin typeface="Arial" panose="020B0604020202020204" pitchFamily="34" charset="0"/>
              </a:rPr>
              <a:t> + b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b</a:t>
            </a:r>
            <a:r>
              <a:rPr lang="en-US" altLang="en-US" baseline="-25000">
                <a:latin typeface="Arial" panose="020B0604020202020204" pitchFamily="34" charset="0"/>
              </a:rPr>
              <a:t>3</a:t>
            </a:r>
            <a:r>
              <a:rPr lang="en-US" altLang="en-US">
                <a:latin typeface="Arial" panose="020B0604020202020204" pitchFamily="34" charset="0"/>
              </a:rPr>
              <a:t>) x L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		 = 2 base area + Perimeter of the base x Length </a:t>
            </a:r>
          </a:p>
          <a:p>
            <a:pPr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8CA2FC35-81B1-15A8-624F-B84FCCF8AC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6EAFDC25-118B-0904-3ACD-A6CF36A46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286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083223EA-7504-886F-F981-5867D6B3FE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1676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B5C2561B-B265-B022-68DD-8860D46B3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133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54762F95-DD9A-B356-7D37-D44785C38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00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b</a:t>
            </a:r>
            <a:r>
              <a:rPr lang="en-US" altLang="en-US" baseline="-25000">
                <a:latin typeface="Arial" panose="020B0604020202020204" pitchFamily="34" charset="0"/>
              </a:rPr>
              <a:t>1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86E9546A-6E43-B177-3CD3-45CAA5223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219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EBD821CC-0483-6746-D990-26520FE28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295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b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C8640B02-6982-553A-39B7-B1CACB081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295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   b</a:t>
            </a:r>
            <a:r>
              <a:rPr lang="en-US" altLang="en-US" baseline="-25000">
                <a:latin typeface="Arial" panose="020B0604020202020204" pitchFamily="34" charset="0"/>
              </a:rPr>
              <a:t>3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5" grpId="0"/>
      <p:bldP spid="5136" grpId="0"/>
      <p:bldP spid="5137" grpId="0"/>
      <p:bldP spid="51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AutoShape 6">
            <a:extLst>
              <a:ext uri="{FF2B5EF4-FFF2-40B4-BE49-F238E27FC236}">
                <a16:creationId xmlns:a16="http://schemas.microsoft.com/office/drawing/2014/main" id="{946BDE6A-88E9-21FB-6BC1-A4032FAA5EB5}"/>
              </a:ext>
            </a:extLst>
          </p:cNvPr>
          <p:cNvSpPr>
            <a:spLocks noChangeArrowheads="1"/>
          </p:cNvSpPr>
          <p:nvPr/>
        </p:nvSpPr>
        <p:spPr bwMode="auto">
          <a:xfrm rot="10600700">
            <a:off x="2527300" y="1598613"/>
            <a:ext cx="2117725" cy="1674812"/>
          </a:xfrm>
          <a:prstGeom prst="parallelogram">
            <a:avLst>
              <a:gd name="adj" fmla="val 173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86A06075-A3CC-0E3B-1292-4D9E3C3A6C45}"/>
              </a:ext>
            </a:extLst>
          </p:cNvPr>
          <p:cNvSpPr>
            <a:spLocks noChangeArrowheads="1"/>
          </p:cNvSpPr>
          <p:nvPr/>
        </p:nvSpPr>
        <p:spPr bwMode="auto">
          <a:xfrm rot="-1885022">
            <a:off x="2695575" y="2867025"/>
            <a:ext cx="1600200" cy="8382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7" name="AutoShape 7">
            <a:extLst>
              <a:ext uri="{FF2B5EF4-FFF2-40B4-BE49-F238E27FC236}">
                <a16:creationId xmlns:a16="http://schemas.microsoft.com/office/drawing/2014/main" id="{290205E7-9D08-C854-BB7A-80C59F62344D}"/>
              </a:ext>
            </a:extLst>
          </p:cNvPr>
          <p:cNvSpPr>
            <a:spLocks noChangeArrowheads="1"/>
          </p:cNvSpPr>
          <p:nvPr/>
        </p:nvSpPr>
        <p:spPr bwMode="auto">
          <a:xfrm rot="-1941810">
            <a:off x="2486025" y="2133600"/>
            <a:ext cx="2676525" cy="1316038"/>
          </a:xfrm>
          <a:prstGeom prst="parallelogram">
            <a:avLst>
              <a:gd name="adj" fmla="val 81163"/>
            </a:avLst>
          </a:prstGeom>
          <a:solidFill>
            <a:schemeClr val="hlink">
              <a:alpha val="5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9" name="AutoShape 9">
            <a:extLst>
              <a:ext uri="{FF2B5EF4-FFF2-40B4-BE49-F238E27FC236}">
                <a16:creationId xmlns:a16="http://schemas.microsoft.com/office/drawing/2014/main" id="{03BE56E2-0DB6-2B43-0DD6-67FA9CE7D701}"/>
              </a:ext>
            </a:extLst>
          </p:cNvPr>
          <p:cNvSpPr>
            <a:spLocks noChangeArrowheads="1"/>
          </p:cNvSpPr>
          <p:nvPr/>
        </p:nvSpPr>
        <p:spPr bwMode="auto">
          <a:xfrm rot="-1885022">
            <a:off x="2895600" y="1181100"/>
            <a:ext cx="1600200" cy="8382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1EC631C4-5120-45BE-A98D-3C4292CAE39F}"/>
              </a:ext>
            </a:extLst>
          </p:cNvPr>
          <p:cNvSpPr>
            <a:spLocks noChangeArrowheads="1"/>
          </p:cNvSpPr>
          <p:nvPr/>
        </p:nvSpPr>
        <p:spPr bwMode="auto">
          <a:xfrm rot="5828157">
            <a:off x="1734344" y="2580481"/>
            <a:ext cx="2357438" cy="555625"/>
          </a:xfrm>
          <a:prstGeom prst="parallelogram">
            <a:avLst>
              <a:gd name="adj" fmla="val 118289"/>
            </a:avLst>
          </a:prstGeom>
          <a:solidFill>
            <a:schemeClr val="hlink">
              <a:alpha val="53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8" name="Line 18">
            <a:extLst>
              <a:ext uri="{FF2B5EF4-FFF2-40B4-BE49-F238E27FC236}">
                <a16:creationId xmlns:a16="http://schemas.microsoft.com/office/drawing/2014/main" id="{93C6ECC7-44DA-64A8-70C9-88B2EF272E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1825" y="2133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9" name="Freeform 19">
            <a:extLst>
              <a:ext uri="{FF2B5EF4-FFF2-40B4-BE49-F238E27FC236}">
                <a16:creationId xmlns:a16="http://schemas.microsoft.com/office/drawing/2014/main" id="{DE2918F6-E105-855F-A652-D31C9A0B44B8}"/>
              </a:ext>
            </a:extLst>
          </p:cNvPr>
          <p:cNvSpPr>
            <a:spLocks/>
          </p:cNvSpPr>
          <p:nvPr/>
        </p:nvSpPr>
        <p:spPr bwMode="auto">
          <a:xfrm>
            <a:off x="3314700" y="2124075"/>
            <a:ext cx="114300" cy="152400"/>
          </a:xfrm>
          <a:custGeom>
            <a:avLst/>
            <a:gdLst>
              <a:gd name="T0" fmla="*/ 0 w 72"/>
              <a:gd name="T1" fmla="*/ 0 h 96"/>
              <a:gd name="T2" fmla="*/ 72 w 72"/>
              <a:gd name="T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96">
                <a:moveTo>
                  <a:pt x="0" y="0"/>
                </a:moveTo>
                <a:lnTo>
                  <a:pt x="72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0" name="Line 20">
            <a:extLst>
              <a:ext uri="{FF2B5EF4-FFF2-40B4-BE49-F238E27FC236}">
                <a16:creationId xmlns:a16="http://schemas.microsoft.com/office/drawing/2014/main" id="{EA7665FD-019B-089C-69E0-C69F44F089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43225" y="3810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1" name="Line 21">
            <a:extLst>
              <a:ext uri="{FF2B5EF4-FFF2-40B4-BE49-F238E27FC236}">
                <a16:creationId xmlns:a16="http://schemas.microsoft.com/office/drawing/2014/main" id="{04F99D48-3E9A-FC33-C339-466ED47B0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6100" y="3810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265" name="Group 25">
            <a:extLst>
              <a:ext uri="{FF2B5EF4-FFF2-40B4-BE49-F238E27FC236}">
                <a16:creationId xmlns:a16="http://schemas.microsoft.com/office/drawing/2014/main" id="{8983E394-7A34-1198-4BDB-48EB4830F138}"/>
              </a:ext>
            </a:extLst>
          </p:cNvPr>
          <p:cNvGrpSpPr>
            <a:grpSpLocks/>
          </p:cNvGrpSpPr>
          <p:nvPr/>
        </p:nvGrpSpPr>
        <p:grpSpPr bwMode="auto">
          <a:xfrm rot="10522383" flipV="1">
            <a:off x="2743200" y="1409700"/>
            <a:ext cx="1819275" cy="76200"/>
            <a:chOff x="1734" y="864"/>
            <a:chExt cx="1146" cy="0"/>
          </a:xfrm>
        </p:grpSpPr>
        <p:sp>
          <p:nvSpPr>
            <p:cNvPr id="10263" name="Line 23">
              <a:extLst>
                <a:ext uri="{FF2B5EF4-FFF2-40B4-BE49-F238E27FC236}">
                  <a16:creationId xmlns:a16="http://schemas.microsoft.com/office/drawing/2014/main" id="{E3F93B50-5DC7-8B03-1328-4AE051148F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8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64" name="Line 24">
              <a:extLst>
                <a:ext uri="{FF2B5EF4-FFF2-40B4-BE49-F238E27FC236}">
                  <a16:creationId xmlns:a16="http://schemas.microsoft.com/office/drawing/2014/main" id="{A83A8139-4670-52C8-E238-E6AC249DD6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34" y="8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66" name="Group 26">
            <a:extLst>
              <a:ext uri="{FF2B5EF4-FFF2-40B4-BE49-F238E27FC236}">
                <a16:creationId xmlns:a16="http://schemas.microsoft.com/office/drawing/2014/main" id="{3D461E1D-77CF-7465-B6CD-D3B93563B13C}"/>
              </a:ext>
            </a:extLst>
          </p:cNvPr>
          <p:cNvGrpSpPr>
            <a:grpSpLocks/>
          </p:cNvGrpSpPr>
          <p:nvPr/>
        </p:nvGrpSpPr>
        <p:grpSpPr bwMode="auto">
          <a:xfrm rot="16481920" flipH="1">
            <a:off x="3852069" y="2329656"/>
            <a:ext cx="1666875" cy="74613"/>
            <a:chOff x="1734" y="864"/>
            <a:chExt cx="1146" cy="0"/>
          </a:xfrm>
        </p:grpSpPr>
        <p:sp>
          <p:nvSpPr>
            <p:cNvPr id="10267" name="Line 27">
              <a:extLst>
                <a:ext uri="{FF2B5EF4-FFF2-40B4-BE49-F238E27FC236}">
                  <a16:creationId xmlns:a16="http://schemas.microsoft.com/office/drawing/2014/main" id="{C44E6041-F60B-B965-653D-B64A521D7E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8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68" name="Line 28">
              <a:extLst>
                <a:ext uri="{FF2B5EF4-FFF2-40B4-BE49-F238E27FC236}">
                  <a16:creationId xmlns:a16="http://schemas.microsoft.com/office/drawing/2014/main" id="{552BA0B4-D226-2735-D274-245738B84A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34" y="8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69" name="Group 29">
            <a:extLst>
              <a:ext uri="{FF2B5EF4-FFF2-40B4-BE49-F238E27FC236}">
                <a16:creationId xmlns:a16="http://schemas.microsoft.com/office/drawing/2014/main" id="{5954B5B9-977C-5C02-13B0-3C446D0E51DD}"/>
              </a:ext>
            </a:extLst>
          </p:cNvPr>
          <p:cNvGrpSpPr>
            <a:grpSpLocks/>
          </p:cNvGrpSpPr>
          <p:nvPr/>
        </p:nvGrpSpPr>
        <p:grpSpPr bwMode="auto">
          <a:xfrm rot="19663461" flipV="1">
            <a:off x="2970213" y="3717925"/>
            <a:ext cx="1600200" cy="76200"/>
            <a:chOff x="1734" y="864"/>
            <a:chExt cx="1146" cy="0"/>
          </a:xfrm>
        </p:grpSpPr>
        <p:sp>
          <p:nvSpPr>
            <p:cNvPr id="10270" name="Line 30">
              <a:extLst>
                <a:ext uri="{FF2B5EF4-FFF2-40B4-BE49-F238E27FC236}">
                  <a16:creationId xmlns:a16="http://schemas.microsoft.com/office/drawing/2014/main" id="{32568D8D-8675-0E23-AF81-01F1D4A43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8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1" name="Line 31">
              <a:extLst>
                <a:ext uri="{FF2B5EF4-FFF2-40B4-BE49-F238E27FC236}">
                  <a16:creationId xmlns:a16="http://schemas.microsoft.com/office/drawing/2014/main" id="{2B1B3037-A179-B25E-0D0F-1E6BEFCF8C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34" y="8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72" name="Group 32">
            <a:extLst>
              <a:ext uri="{FF2B5EF4-FFF2-40B4-BE49-F238E27FC236}">
                <a16:creationId xmlns:a16="http://schemas.microsoft.com/office/drawing/2014/main" id="{882CDB83-5DFB-4EA0-4B6E-A418CD1AC480}"/>
              </a:ext>
            </a:extLst>
          </p:cNvPr>
          <p:cNvGrpSpPr>
            <a:grpSpLocks/>
          </p:cNvGrpSpPr>
          <p:nvPr/>
        </p:nvGrpSpPr>
        <p:grpSpPr bwMode="auto">
          <a:xfrm rot="3403507" flipV="1">
            <a:off x="2020094" y="3583782"/>
            <a:ext cx="838200" cy="608012"/>
            <a:chOff x="1734" y="864"/>
            <a:chExt cx="1146" cy="0"/>
          </a:xfrm>
        </p:grpSpPr>
        <p:sp>
          <p:nvSpPr>
            <p:cNvPr id="10273" name="Line 33">
              <a:extLst>
                <a:ext uri="{FF2B5EF4-FFF2-40B4-BE49-F238E27FC236}">
                  <a16:creationId xmlns:a16="http://schemas.microsoft.com/office/drawing/2014/main" id="{25FE107A-AB7D-DC43-5202-3A8872997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8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74" name="Line 34">
              <a:extLst>
                <a:ext uri="{FF2B5EF4-FFF2-40B4-BE49-F238E27FC236}">
                  <a16:creationId xmlns:a16="http://schemas.microsoft.com/office/drawing/2014/main" id="{7F3452FE-1865-2090-C680-09A513E7E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34" y="8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75" name="Text Box 35">
            <a:extLst>
              <a:ext uri="{FF2B5EF4-FFF2-40B4-BE49-F238E27FC236}">
                <a16:creationId xmlns:a16="http://schemas.microsoft.com/office/drawing/2014/main" id="{46BB8FA5-12DB-CF23-FF4A-CB382596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581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16cm</a:t>
            </a:r>
          </a:p>
        </p:txBody>
      </p:sp>
      <p:sp>
        <p:nvSpPr>
          <p:cNvPr id="10276" name="Text Box 36">
            <a:extLst>
              <a:ext uri="{FF2B5EF4-FFF2-40B4-BE49-F238E27FC236}">
                <a16:creationId xmlns:a16="http://schemas.microsoft.com/office/drawing/2014/main" id="{7BDB8C25-943D-B1BF-9991-53B436116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505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12cm</a:t>
            </a:r>
          </a:p>
        </p:txBody>
      </p:sp>
      <p:sp>
        <p:nvSpPr>
          <p:cNvPr id="10277" name="Text Box 37">
            <a:extLst>
              <a:ext uri="{FF2B5EF4-FFF2-40B4-BE49-F238E27FC236}">
                <a16:creationId xmlns:a16="http://schemas.microsoft.com/office/drawing/2014/main" id="{C84291CF-CC6A-5461-2B8B-769BD96D1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066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20cm</a:t>
            </a:r>
          </a:p>
        </p:txBody>
      </p:sp>
      <p:sp>
        <p:nvSpPr>
          <p:cNvPr id="10278" name="Text Box 38">
            <a:extLst>
              <a:ext uri="{FF2B5EF4-FFF2-40B4-BE49-F238E27FC236}">
                <a16:creationId xmlns:a16="http://schemas.microsoft.com/office/drawing/2014/main" id="{74CBD5A6-CD66-4DE0-E352-1C4E3A809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33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30cm</a:t>
            </a:r>
          </a:p>
        </p:txBody>
      </p:sp>
      <p:sp>
        <p:nvSpPr>
          <p:cNvPr id="10279" name="Text Box 39">
            <a:extLst>
              <a:ext uri="{FF2B5EF4-FFF2-40B4-BE49-F238E27FC236}">
                <a16:creationId xmlns:a16="http://schemas.microsoft.com/office/drawing/2014/main" id="{CBB9282A-2936-56E1-3619-20332CDD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0"/>
            <a:ext cx="6400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	Volume = Base Area x Height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		= ½ x 12 x 16 x 30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		= 2880 cm</a:t>
            </a:r>
            <a:r>
              <a:rPr lang="en-US" altLang="en-US" sz="2000" baseline="30000">
                <a:latin typeface="Arial" panose="020B0604020202020204" pitchFamily="34" charset="0"/>
              </a:rPr>
              <a:t>3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0280" name="Text Box 40">
            <a:extLst>
              <a:ext uri="{FF2B5EF4-FFF2-40B4-BE49-F238E27FC236}">
                <a16:creationId xmlns:a16="http://schemas.microsoft.com/office/drawing/2014/main" id="{87A9E998-0151-7075-BF48-CF3CBDAF6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10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Volume of a Prism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5" grpId="0"/>
      <p:bldP spid="10276" grpId="0"/>
      <p:bldP spid="10277" grpId="0"/>
      <p:bldP spid="10278" grpId="0"/>
      <p:bldP spid="102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27C7E04C-5E95-DB6C-21B5-1604B877E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295400"/>
            <a:ext cx="1143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AF2281D8-F51A-CC85-F78C-DE7B76B0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95400"/>
            <a:ext cx="685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E40F987-811E-E4C9-BE4F-765981616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295400"/>
            <a:ext cx="990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1" name="AutoShape 7">
            <a:extLst>
              <a:ext uri="{FF2B5EF4-FFF2-40B4-BE49-F238E27FC236}">
                <a16:creationId xmlns:a16="http://schemas.microsoft.com/office/drawing/2014/main" id="{A3B8CB64-B569-009E-57D7-51B59B263466}"/>
              </a:ext>
            </a:extLst>
          </p:cNvPr>
          <p:cNvSpPr>
            <a:spLocks noChangeArrowheads="1"/>
          </p:cNvSpPr>
          <p:nvPr/>
        </p:nvSpPr>
        <p:spPr bwMode="auto">
          <a:xfrm rot="8845193">
            <a:off x="3810000" y="990600"/>
            <a:ext cx="990600" cy="63817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2" name="AutoShape 8">
            <a:extLst>
              <a:ext uri="{FF2B5EF4-FFF2-40B4-BE49-F238E27FC236}">
                <a16:creationId xmlns:a16="http://schemas.microsoft.com/office/drawing/2014/main" id="{5A2FF8AC-055B-FE5E-56DE-CD023138D8E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733925" y="2981325"/>
            <a:ext cx="990600" cy="66675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3" name="AutoShape 9">
            <a:extLst>
              <a:ext uri="{FF2B5EF4-FFF2-40B4-BE49-F238E27FC236}">
                <a16:creationId xmlns:a16="http://schemas.microsoft.com/office/drawing/2014/main" id="{603C0F66-309F-65CD-AFCC-29BA818B5786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2743200" y="2819400"/>
            <a:ext cx="990600" cy="66675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7347F80F-E3AB-3280-B9D8-1846AD5ED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6200"/>
            <a:ext cx="510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Total Surface area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492BCF71-CAE8-E550-63FB-2EFDBF5D3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05250"/>
            <a:ext cx="7696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Perimeter of the base = 12 + 16 + 20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			   = 48cm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T.S.A = 2 x Base Area + Perimeter of the base x height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          = 2 x 96 + 48 x 30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          = 1632</a:t>
            </a:r>
            <a:r>
              <a:rPr lang="en-US" altLang="en-US">
                <a:latin typeface="Arial" panose="020B0604020202020204" pitchFamily="34" charset="0"/>
              </a:rPr>
              <a:t>cm</a:t>
            </a:r>
            <a:r>
              <a:rPr lang="en-US" altLang="en-US" baseline="30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.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A8F56F4E-6A91-0F79-E3DD-34E6EAFA9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9050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30cm</a:t>
            </a:r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671E1DFA-ACDD-31BE-B6C9-CC102D0A1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062288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20cm</a:t>
            </a:r>
          </a:p>
        </p:txBody>
      </p:sp>
      <p:sp>
        <p:nvSpPr>
          <p:cNvPr id="11279" name="Text Box 15">
            <a:extLst>
              <a:ext uri="{FF2B5EF4-FFF2-40B4-BE49-F238E27FC236}">
                <a16:creationId xmlns:a16="http://schemas.microsoft.com/office/drawing/2014/main" id="{75512F6A-90A3-D42A-A742-E04E7199E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5908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12cm</a:t>
            </a:r>
          </a:p>
        </p:txBody>
      </p:sp>
      <p:sp>
        <p:nvSpPr>
          <p:cNvPr id="11280" name="Text Box 16">
            <a:extLst>
              <a:ext uri="{FF2B5EF4-FFF2-40B4-BE49-F238E27FC236}">
                <a16:creationId xmlns:a16="http://schemas.microsoft.com/office/drawing/2014/main" id="{5173E7EB-2043-119F-0EA9-BD4B17779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8382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16cm</a:t>
            </a:r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0104F0C9-BD6C-7BC4-0357-7F79E5918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7921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12cm</a:t>
            </a:r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B82B5D1A-EF32-CF43-671A-746139D0C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0969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20cm</a:t>
            </a:r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62C09D1F-3BE5-2A70-817D-706A22FA4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0781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16cm</a:t>
            </a:r>
          </a:p>
        </p:txBody>
      </p:sp>
      <p:sp>
        <p:nvSpPr>
          <p:cNvPr id="11284" name="Text Box 20">
            <a:extLst>
              <a:ext uri="{FF2B5EF4-FFF2-40B4-BE49-F238E27FC236}">
                <a16:creationId xmlns:a16="http://schemas.microsoft.com/office/drawing/2014/main" id="{7A9B7738-F731-BC95-4632-00E1A3AF3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9257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12cm</a:t>
            </a:r>
          </a:p>
        </p:txBody>
      </p:sp>
      <p:sp>
        <p:nvSpPr>
          <p:cNvPr id="11285" name="Text Box 21">
            <a:extLst>
              <a:ext uri="{FF2B5EF4-FFF2-40B4-BE49-F238E27FC236}">
                <a16:creationId xmlns:a16="http://schemas.microsoft.com/office/drawing/2014/main" id="{B774502D-B75E-559E-ED0F-C383C0FEC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1543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20cm</a:t>
            </a:r>
          </a:p>
        </p:txBody>
      </p:sp>
      <p:sp>
        <p:nvSpPr>
          <p:cNvPr id="11286" name="Text Box 22">
            <a:extLst>
              <a:ext uri="{FF2B5EF4-FFF2-40B4-BE49-F238E27FC236}">
                <a16:creationId xmlns:a16="http://schemas.microsoft.com/office/drawing/2014/main" id="{E30CBA47-B852-08A1-C5AF-6297E058C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0668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16cm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7" grpId="0"/>
      <p:bldP spid="11278" grpId="0"/>
      <p:bldP spid="11279" grpId="0"/>
      <p:bldP spid="11280" grpId="0"/>
      <p:bldP spid="11281" grpId="0"/>
      <p:bldP spid="11282" grpId="0"/>
      <p:bldP spid="11283" grpId="0"/>
      <p:bldP spid="11284" grpId="0"/>
      <p:bldP spid="11284" grpId="1"/>
      <p:bldP spid="11285" grpId="0"/>
      <p:bldP spid="11285" grpId="1"/>
      <p:bldP spid="112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BB512E3A-3263-D072-EE1A-8BFAF6AE49F9}"/>
              </a:ext>
            </a:extLst>
          </p:cNvPr>
          <p:cNvSpPr>
            <a:spLocks noChangeArrowheads="1"/>
          </p:cNvSpPr>
          <p:nvPr/>
        </p:nvSpPr>
        <p:spPr bwMode="auto">
          <a:xfrm rot="-3201953">
            <a:off x="2893219" y="2316956"/>
            <a:ext cx="2393950" cy="173038"/>
          </a:xfrm>
          <a:prstGeom prst="parallelogram">
            <a:avLst>
              <a:gd name="adj" fmla="val 501192"/>
            </a:avLst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9" name="AutoShape 3">
            <a:extLst>
              <a:ext uri="{FF2B5EF4-FFF2-40B4-BE49-F238E27FC236}">
                <a16:creationId xmlns:a16="http://schemas.microsoft.com/office/drawing/2014/main" id="{DF1FD387-7A8E-B418-3B9F-2689B88B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209800"/>
            <a:ext cx="2590800" cy="1219200"/>
          </a:xfrm>
          <a:prstGeom prst="parallelogram">
            <a:avLst>
              <a:gd name="adj" fmla="val 7473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0F8EA203-680D-A5BD-D298-2799E3F910D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43400" y="1371600"/>
            <a:ext cx="1676400" cy="838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D9252D3A-05D0-CCBA-9B15-B7AB656587F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29000" y="2590800"/>
            <a:ext cx="1676400" cy="838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FF">
              <a:alpha val="5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37682BF6-D2DF-FD4A-D88A-B49EFA547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0" y="1371600"/>
            <a:ext cx="1762125" cy="1219200"/>
          </a:xfrm>
          <a:prstGeom prst="parallelogram">
            <a:avLst>
              <a:gd name="adj" fmla="val 74527"/>
            </a:avLst>
          </a:prstGeom>
          <a:solidFill>
            <a:schemeClr val="accent1">
              <a:alpha val="9299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AutoShape 7">
            <a:extLst>
              <a:ext uri="{FF2B5EF4-FFF2-40B4-BE49-F238E27FC236}">
                <a16:creationId xmlns:a16="http://schemas.microsoft.com/office/drawing/2014/main" id="{21CD8230-CCE6-5B9E-303A-EDA33ACB22E7}"/>
              </a:ext>
            </a:extLst>
          </p:cNvPr>
          <p:cNvSpPr>
            <a:spLocks noChangeArrowheads="1"/>
          </p:cNvSpPr>
          <p:nvPr/>
        </p:nvSpPr>
        <p:spPr bwMode="auto">
          <a:xfrm rot="-3164158">
            <a:off x="4398963" y="1978025"/>
            <a:ext cx="1916112" cy="852488"/>
          </a:xfrm>
          <a:prstGeom prst="parallelogram">
            <a:avLst>
              <a:gd name="adj" fmla="val 45859"/>
            </a:avLst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1D1E4F9A-9EFD-BA91-AA31-E4E0A9D076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8575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8" name="Group 12">
            <a:extLst>
              <a:ext uri="{FF2B5EF4-FFF2-40B4-BE49-F238E27FC236}">
                <a16:creationId xmlns:a16="http://schemas.microsoft.com/office/drawing/2014/main" id="{B65B7B3A-F233-0B96-7018-2A255266089B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2209800"/>
            <a:ext cx="952500" cy="1219200"/>
            <a:chOff x="3264" y="1392"/>
            <a:chExt cx="600" cy="768"/>
          </a:xfrm>
        </p:grpSpPr>
        <p:sp>
          <p:nvSpPr>
            <p:cNvPr id="9225" name="Line 9">
              <a:extLst>
                <a:ext uri="{FF2B5EF4-FFF2-40B4-BE49-F238E27FC236}">
                  <a16:creationId xmlns:a16="http://schemas.microsoft.com/office/drawing/2014/main" id="{BF9A7B3C-B6C2-80A0-D345-DC2549AFB0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172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Line 11">
              <a:extLst>
                <a:ext uri="{FF2B5EF4-FFF2-40B4-BE49-F238E27FC236}">
                  <a16:creationId xmlns:a16="http://schemas.microsoft.com/office/drawing/2014/main" id="{F8C0BB52-27F9-6B50-0707-27EDFCBE2D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1392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9" name="Group 13">
            <a:extLst>
              <a:ext uri="{FF2B5EF4-FFF2-40B4-BE49-F238E27FC236}">
                <a16:creationId xmlns:a16="http://schemas.microsoft.com/office/drawing/2014/main" id="{13A27E30-2B47-8EB7-5C79-9CAAF38014AB}"/>
              </a:ext>
            </a:extLst>
          </p:cNvPr>
          <p:cNvGrpSpPr>
            <a:grpSpLocks/>
          </p:cNvGrpSpPr>
          <p:nvPr/>
        </p:nvGrpSpPr>
        <p:grpSpPr bwMode="auto">
          <a:xfrm rot="3054955">
            <a:off x="3729038" y="2844800"/>
            <a:ext cx="1028700" cy="1295400"/>
            <a:chOff x="3264" y="1392"/>
            <a:chExt cx="600" cy="768"/>
          </a:xfrm>
        </p:grpSpPr>
        <p:sp>
          <p:nvSpPr>
            <p:cNvPr id="9230" name="Line 14">
              <a:extLst>
                <a:ext uri="{FF2B5EF4-FFF2-40B4-BE49-F238E27FC236}">
                  <a16:creationId xmlns:a16="http://schemas.microsoft.com/office/drawing/2014/main" id="{7E730562-4884-1EBB-C8B8-567BC445CC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172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Line 15">
              <a:extLst>
                <a:ext uri="{FF2B5EF4-FFF2-40B4-BE49-F238E27FC236}">
                  <a16:creationId xmlns:a16="http://schemas.microsoft.com/office/drawing/2014/main" id="{76B30771-2DD0-671A-995A-9793C0080C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1392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32" name="Group 16">
            <a:extLst>
              <a:ext uri="{FF2B5EF4-FFF2-40B4-BE49-F238E27FC236}">
                <a16:creationId xmlns:a16="http://schemas.microsoft.com/office/drawing/2014/main" id="{D8876C0D-38A3-ECBC-D91F-0B2D99118B66}"/>
              </a:ext>
            </a:extLst>
          </p:cNvPr>
          <p:cNvGrpSpPr>
            <a:grpSpLocks/>
          </p:cNvGrpSpPr>
          <p:nvPr/>
        </p:nvGrpSpPr>
        <p:grpSpPr bwMode="auto">
          <a:xfrm rot="13880412">
            <a:off x="4012407" y="2180431"/>
            <a:ext cx="552450" cy="681037"/>
            <a:chOff x="3264" y="1392"/>
            <a:chExt cx="600" cy="768"/>
          </a:xfrm>
        </p:grpSpPr>
        <p:sp>
          <p:nvSpPr>
            <p:cNvPr id="9233" name="Line 17">
              <a:extLst>
                <a:ext uri="{FF2B5EF4-FFF2-40B4-BE49-F238E27FC236}">
                  <a16:creationId xmlns:a16="http://schemas.microsoft.com/office/drawing/2014/main" id="{90F48DB7-3654-D615-A492-F6F236E24A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172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Line 18">
              <a:extLst>
                <a:ext uri="{FF2B5EF4-FFF2-40B4-BE49-F238E27FC236}">
                  <a16:creationId xmlns:a16="http://schemas.microsoft.com/office/drawing/2014/main" id="{700412FF-C780-2451-0D42-E98F4DBF33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1392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35" name="Text Box 19">
            <a:extLst>
              <a:ext uri="{FF2B5EF4-FFF2-40B4-BE49-F238E27FC236}">
                <a16:creationId xmlns:a16="http://schemas.microsoft.com/office/drawing/2014/main" id="{71B23163-9B3B-07DC-27EE-B4F3284C0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429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15cm</a:t>
            </a:r>
          </a:p>
        </p:txBody>
      </p:sp>
      <p:sp>
        <p:nvSpPr>
          <p:cNvPr id="9236" name="Text Box 20">
            <a:extLst>
              <a:ext uri="{FF2B5EF4-FFF2-40B4-BE49-F238E27FC236}">
                <a16:creationId xmlns:a16="http://schemas.microsoft.com/office/drawing/2014/main" id="{6C980FA3-A69E-DC7C-9C6A-74C181637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209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8cm</a:t>
            </a:r>
          </a:p>
        </p:txBody>
      </p:sp>
      <p:sp>
        <p:nvSpPr>
          <p:cNvPr id="9237" name="Text Box 21">
            <a:extLst>
              <a:ext uri="{FF2B5EF4-FFF2-40B4-BE49-F238E27FC236}">
                <a16:creationId xmlns:a16="http://schemas.microsoft.com/office/drawing/2014/main" id="{BFE7F439-42B3-00C4-1129-753A6452E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6812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20cm</a:t>
            </a:r>
          </a:p>
        </p:txBody>
      </p:sp>
      <p:sp>
        <p:nvSpPr>
          <p:cNvPr id="9238" name="Text Box 22">
            <a:extLst>
              <a:ext uri="{FF2B5EF4-FFF2-40B4-BE49-F238E27FC236}">
                <a16:creationId xmlns:a16="http://schemas.microsoft.com/office/drawing/2014/main" id="{4B5729F4-CC40-AAE4-C206-3A7B1EF4A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819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10cm</a:t>
            </a:r>
          </a:p>
        </p:txBody>
      </p:sp>
      <p:sp>
        <p:nvSpPr>
          <p:cNvPr id="9239" name="Text Box 23">
            <a:extLst>
              <a:ext uri="{FF2B5EF4-FFF2-40B4-BE49-F238E27FC236}">
                <a16:creationId xmlns:a16="http://schemas.microsoft.com/office/drawing/2014/main" id="{52995D84-15C6-E9C1-397E-BD53FABFF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Trapezoid</a:t>
            </a:r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59CDD75E-82B0-9A0A-9550-AE59CD73B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998913"/>
            <a:ext cx="4892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41" name="Text Box 25">
            <a:extLst>
              <a:ext uri="{FF2B5EF4-FFF2-40B4-BE49-F238E27FC236}">
                <a16:creationId xmlns:a16="http://schemas.microsoft.com/office/drawing/2014/main" id="{53B48413-D856-C401-7F81-2539C6900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510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Volume = Base Area x Length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	  = ½ x (8 + 15) x 10 x 20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	  = 2300cm</a:t>
            </a:r>
            <a:r>
              <a:rPr lang="en-US" altLang="en-US" sz="2400" baseline="30000">
                <a:latin typeface="Arial" panose="020B0604020202020204" pitchFamily="34" charset="0"/>
              </a:rPr>
              <a:t>3</a:t>
            </a:r>
            <a:r>
              <a:rPr lang="en-US" altLang="en-US" sz="2400"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9242" name="Group 26">
            <a:extLst>
              <a:ext uri="{FF2B5EF4-FFF2-40B4-BE49-F238E27FC236}">
                <a16:creationId xmlns:a16="http://schemas.microsoft.com/office/drawing/2014/main" id="{66C927D5-A09C-C5C5-6E7F-1ABD9C5EE899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590800"/>
            <a:ext cx="381000" cy="838200"/>
            <a:chOff x="3264" y="1392"/>
            <a:chExt cx="600" cy="768"/>
          </a:xfrm>
        </p:grpSpPr>
        <p:sp>
          <p:nvSpPr>
            <p:cNvPr id="9243" name="Line 27">
              <a:extLst>
                <a:ext uri="{FF2B5EF4-FFF2-40B4-BE49-F238E27FC236}">
                  <a16:creationId xmlns:a16="http://schemas.microsoft.com/office/drawing/2014/main" id="{B36579DD-D216-50DE-09F6-FB36BB8CD5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172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Line 28">
              <a:extLst>
                <a:ext uri="{FF2B5EF4-FFF2-40B4-BE49-F238E27FC236}">
                  <a16:creationId xmlns:a16="http://schemas.microsoft.com/office/drawing/2014/main" id="{B9EAB755-90B6-96AC-15F8-304E27575F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1392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45" name="Group 29">
            <a:extLst>
              <a:ext uri="{FF2B5EF4-FFF2-40B4-BE49-F238E27FC236}">
                <a16:creationId xmlns:a16="http://schemas.microsoft.com/office/drawing/2014/main" id="{D03E1B12-706B-F701-EE02-61040DDDBD9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772025" y="2562225"/>
            <a:ext cx="381000" cy="762000"/>
            <a:chOff x="3264" y="1392"/>
            <a:chExt cx="600" cy="768"/>
          </a:xfrm>
        </p:grpSpPr>
        <p:sp>
          <p:nvSpPr>
            <p:cNvPr id="9246" name="Line 30">
              <a:extLst>
                <a:ext uri="{FF2B5EF4-FFF2-40B4-BE49-F238E27FC236}">
                  <a16:creationId xmlns:a16="http://schemas.microsoft.com/office/drawing/2014/main" id="{B57AB70D-8D35-3FE2-9031-E5E2E5FFFD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1728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Line 31">
              <a:extLst>
                <a:ext uri="{FF2B5EF4-FFF2-40B4-BE49-F238E27FC236}">
                  <a16:creationId xmlns:a16="http://schemas.microsoft.com/office/drawing/2014/main" id="{4A858689-283B-AA41-1CF1-42220F7D4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1392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48" name="Text Box 32">
            <a:extLst>
              <a:ext uri="{FF2B5EF4-FFF2-40B4-BE49-F238E27FC236}">
                <a16:creationId xmlns:a16="http://schemas.microsoft.com/office/drawing/2014/main" id="{E47BE47C-E95F-ACEA-C731-A3D2E56AC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6812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13cm</a:t>
            </a:r>
          </a:p>
        </p:txBody>
      </p:sp>
      <p:sp>
        <p:nvSpPr>
          <p:cNvPr id="9249" name="Text Box 33">
            <a:extLst>
              <a:ext uri="{FF2B5EF4-FFF2-40B4-BE49-F238E27FC236}">
                <a16:creationId xmlns:a16="http://schemas.microsoft.com/office/drawing/2014/main" id="{7FB28292-CCAD-B86F-4B39-0A1BF6A64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743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12cm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9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9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5" grpId="0"/>
      <p:bldP spid="9236" grpId="0"/>
      <p:bldP spid="9237" grpId="0"/>
      <p:bldP spid="9238" grpId="0"/>
      <p:bldP spid="9239" grpId="0"/>
      <p:bldP spid="9248" grpId="0"/>
      <p:bldP spid="9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81EC05A-0B39-DC71-3C57-F9AD5658C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1219200" cy="1905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5" name="AutoShape 3">
            <a:extLst>
              <a:ext uri="{FF2B5EF4-FFF2-40B4-BE49-F238E27FC236}">
                <a16:creationId xmlns:a16="http://schemas.microsoft.com/office/drawing/2014/main" id="{53DF2FC0-4AD0-6E6F-7D99-6B4714DAA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925" y="3495675"/>
            <a:ext cx="1214438" cy="914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6" name="AutoShape 4">
            <a:extLst>
              <a:ext uri="{FF2B5EF4-FFF2-40B4-BE49-F238E27FC236}">
                <a16:creationId xmlns:a16="http://schemas.microsoft.com/office/drawing/2014/main" id="{573B0920-BD04-A8E1-4C66-DD7A5046657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195638" y="685800"/>
            <a:ext cx="1214437" cy="914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38B34519-53C9-8974-C71D-EDF937534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600200"/>
            <a:ext cx="838200" cy="19050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7B084225-F7F2-6416-172C-F9CD12635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600200"/>
            <a:ext cx="838200" cy="19050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660BF5CB-B068-79AD-C8E1-46416C27B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600200"/>
            <a:ext cx="685800" cy="1905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2FE79E89-B697-F6D4-E75E-3BB73627C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8382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12cm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1AA4F7AC-2850-708A-BA0E-42DD3C4CD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8382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13cm</a:t>
            </a: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A64BCCC1-4274-DB8A-3932-F1B054CD9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4591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13cm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AAEA4DAD-75A9-C990-01C7-949FC7A31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572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8cm</a:t>
            </a:r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85DCE699-9F51-E0D9-F9F1-D6284FF5E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3735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8cm</a:t>
            </a: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74DF2F39-2B34-F148-1271-94FE69F82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2766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15cm</a:t>
            </a:r>
          </a:p>
        </p:txBody>
      </p:sp>
      <p:sp>
        <p:nvSpPr>
          <p:cNvPr id="13327" name="Text Box 15">
            <a:extLst>
              <a:ext uri="{FF2B5EF4-FFF2-40B4-BE49-F238E27FC236}">
                <a16:creationId xmlns:a16="http://schemas.microsoft.com/office/drawing/2014/main" id="{E5007498-3410-D610-9EED-5C79A1A58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5541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15cm</a:t>
            </a:r>
          </a:p>
        </p:txBody>
      </p:sp>
      <p:sp>
        <p:nvSpPr>
          <p:cNvPr id="13329" name="Text Box 17">
            <a:extLst>
              <a:ext uri="{FF2B5EF4-FFF2-40B4-BE49-F238E27FC236}">
                <a16:creationId xmlns:a16="http://schemas.microsoft.com/office/drawing/2014/main" id="{976D4BBA-CBFE-EFA5-B126-1ED6B119B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3161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30cm</a:t>
            </a:r>
          </a:p>
        </p:txBody>
      </p:sp>
      <p:sp>
        <p:nvSpPr>
          <p:cNvPr id="13330" name="Text Box 18">
            <a:extLst>
              <a:ext uri="{FF2B5EF4-FFF2-40B4-BE49-F238E27FC236}">
                <a16:creationId xmlns:a16="http://schemas.microsoft.com/office/drawing/2014/main" id="{4203A1F5-4FA1-CBE8-3580-FE5B99A6C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4591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12cm</a:t>
            </a:r>
          </a:p>
        </p:txBody>
      </p:sp>
      <p:sp>
        <p:nvSpPr>
          <p:cNvPr id="13331" name="Text Box 19">
            <a:extLst>
              <a:ext uri="{FF2B5EF4-FFF2-40B4-BE49-F238E27FC236}">
                <a16:creationId xmlns:a16="http://schemas.microsoft.com/office/drawing/2014/main" id="{349F995A-DDF9-1EAB-F5CE-C6894C270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4290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8cm</a:t>
            </a:r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624B3336-B53E-F4EC-EAAC-DE409C1A9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4017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8cm</a:t>
            </a:r>
          </a:p>
        </p:txBody>
      </p:sp>
      <p:sp>
        <p:nvSpPr>
          <p:cNvPr id="13333" name="Text Box 21">
            <a:extLst>
              <a:ext uri="{FF2B5EF4-FFF2-40B4-BE49-F238E27FC236}">
                <a16:creationId xmlns:a16="http://schemas.microsoft.com/office/drawing/2014/main" id="{69540564-75E5-A31B-9D16-475D8C81D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4017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13cm</a:t>
            </a:r>
          </a:p>
        </p:txBody>
      </p:sp>
      <p:sp>
        <p:nvSpPr>
          <p:cNvPr id="13334" name="Text Box 22">
            <a:extLst>
              <a:ext uri="{FF2B5EF4-FFF2-40B4-BE49-F238E27FC236}">
                <a16:creationId xmlns:a16="http://schemas.microsoft.com/office/drawing/2014/main" id="{B1B014AC-BF36-7235-4714-F1AECC9CB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4017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12cm</a:t>
            </a:r>
          </a:p>
        </p:txBody>
      </p:sp>
      <p:sp>
        <p:nvSpPr>
          <p:cNvPr id="13335" name="Text Box 23">
            <a:extLst>
              <a:ext uri="{FF2B5EF4-FFF2-40B4-BE49-F238E27FC236}">
                <a16:creationId xmlns:a16="http://schemas.microsoft.com/office/drawing/2014/main" id="{E0AF3EAA-2BA8-90CE-B032-EB72D10E8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36220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Arial" panose="020B0604020202020204" pitchFamily="34" charset="0"/>
              </a:rPr>
              <a:t>30cm</a:t>
            </a:r>
          </a:p>
        </p:txBody>
      </p:sp>
      <p:sp>
        <p:nvSpPr>
          <p:cNvPr id="13336" name="Text Box 24">
            <a:extLst>
              <a:ext uri="{FF2B5EF4-FFF2-40B4-BE49-F238E27FC236}">
                <a16:creationId xmlns:a16="http://schemas.microsoft.com/office/drawing/2014/main" id="{CA2566B0-B2F7-D8A0-9A8D-E50430185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48200"/>
            <a:ext cx="647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T.S.A = 2 x Base area + Perimeter of the base x height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          = 1670 cm</a:t>
            </a:r>
            <a:r>
              <a:rPr lang="en-US" altLang="en-US" sz="2000" baseline="30000">
                <a:latin typeface="Arial" panose="020B0604020202020204" pitchFamily="34" charset="0"/>
              </a:rPr>
              <a:t>2</a:t>
            </a:r>
            <a:r>
              <a:rPr lang="en-US" altLang="en-US" sz="20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3337" name="Text Box 25">
            <a:extLst>
              <a:ext uri="{FF2B5EF4-FFF2-40B4-BE49-F238E27FC236}">
                <a16:creationId xmlns:a16="http://schemas.microsoft.com/office/drawing/2014/main" id="{98B1255A-BB72-C887-907E-A64E16FBC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1163"/>
            <a:ext cx="495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The 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/>
      <p:bldP spid="13322" grpId="0"/>
      <p:bldP spid="13323" grpId="0"/>
      <p:bldP spid="13324" grpId="0"/>
      <p:bldP spid="13325" grpId="0"/>
      <p:bldP spid="13327" grpId="0"/>
      <p:bldP spid="13329" grpId="0"/>
      <p:bldP spid="13330" grpId="0"/>
      <p:bldP spid="13331" grpId="0"/>
      <p:bldP spid="13332" grpId="0"/>
      <p:bldP spid="13333" grpId="0"/>
      <p:bldP spid="13334" grpId="0"/>
      <p:bldP spid="13335" grpId="0"/>
      <p:bldP spid="133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5" name="Picture 7">
            <a:extLst>
              <a:ext uri="{FF2B5EF4-FFF2-40B4-BE49-F238E27FC236}">
                <a16:creationId xmlns:a16="http://schemas.microsoft.com/office/drawing/2014/main" id="{A205D4D2-FA96-3B20-0FC5-85B77A37CBAB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954088"/>
            <a:ext cx="8458200" cy="56753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3977" name="Picture 9">
            <a:extLst>
              <a:ext uri="{FF2B5EF4-FFF2-40B4-BE49-F238E27FC236}">
                <a16:creationId xmlns:a16="http://schemas.microsoft.com/office/drawing/2014/main" id="{ABBC2312-28A9-7B3D-1555-4FB5943A156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2971800"/>
            <a:ext cx="2790825" cy="3562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3980" name="Text Box 12">
            <a:extLst>
              <a:ext uri="{FF2B5EF4-FFF2-40B4-BE49-F238E27FC236}">
                <a16:creationId xmlns:a16="http://schemas.microsoft.com/office/drawing/2014/main" id="{A007D97B-6EDC-3B65-9A99-485BB6FFD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7244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83981" name="Text Box 13">
            <a:extLst>
              <a:ext uri="{FF2B5EF4-FFF2-40B4-BE49-F238E27FC236}">
                <a16:creationId xmlns:a16="http://schemas.microsoft.com/office/drawing/2014/main" id="{FF2CE80C-0D61-014A-C452-3FD01CE19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891088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Cambria Math" panose="02040503050406030204" pitchFamily="18" charset="0"/>
                <a:ea typeface="Arial Unicode MS" pitchFamily="34" charset="-128"/>
              </a:rPr>
              <a:t>THE</a:t>
            </a:r>
            <a:r>
              <a:rPr lang="en-US" altLang="en-US" sz="2800" b="1">
                <a:latin typeface="Cambria Math" panose="02040503050406030204" pitchFamily="18" charset="0"/>
              </a:rPr>
              <a:t> END</a:t>
            </a:r>
          </a:p>
        </p:txBody>
      </p:sp>
      <p:sp>
        <p:nvSpPr>
          <p:cNvPr id="84019" name="Text Box 51">
            <a:extLst>
              <a:ext uri="{FF2B5EF4-FFF2-40B4-BE49-F238E27FC236}">
                <a16:creationId xmlns:a16="http://schemas.microsoft.com/office/drawing/2014/main" id="{560D2407-2EE8-4D43-B1E0-AA2AB9960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050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2400"/>
          </a:p>
        </p:txBody>
      </p:sp>
      <p:sp>
        <p:nvSpPr>
          <p:cNvPr id="84020" name="Text Box 52">
            <a:extLst>
              <a:ext uri="{FF2B5EF4-FFF2-40B4-BE49-F238E27FC236}">
                <a16:creationId xmlns:a16="http://schemas.microsoft.com/office/drawing/2014/main" id="{0081D81C-FAD2-4B65-154F-7FC4F6261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480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Happiness is not success, But the path leading to success.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647</TotalTime>
  <Words>402</Words>
  <Application>Microsoft Office PowerPoint</Application>
  <PresentationFormat>On-screen Show (4:3)</PresentationFormat>
  <Paragraphs>99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Wingdings</vt:lpstr>
      <vt:lpstr>Cambria Math</vt:lpstr>
      <vt:lpstr>Arial Unicode MS</vt:lpstr>
      <vt:lpstr>Quadrant</vt:lpstr>
      <vt:lpstr>RIGHT PRISM</vt:lpstr>
      <vt:lpstr>PowerPoint Presentation</vt:lpstr>
      <vt:lpstr>Triangular Prism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PRISM</dc:title>
  <dc:creator>rudy</dc:creator>
  <cp:lastModifiedBy>Nayan GRIFFITHS</cp:lastModifiedBy>
  <cp:revision>22</cp:revision>
  <dcterms:created xsi:type="dcterms:W3CDTF">2008-01-02T18:24:44Z</dcterms:created>
  <dcterms:modified xsi:type="dcterms:W3CDTF">2023-03-11T12:28:33Z</dcterms:modified>
</cp:coreProperties>
</file>